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5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53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328" r:id="rId5"/>
    <p:sldId id="270" r:id="rId6"/>
    <p:sldId id="326" r:id="rId7"/>
    <p:sldId id="285" r:id="rId8"/>
    <p:sldId id="313" r:id="rId9"/>
    <p:sldId id="259" r:id="rId10"/>
    <p:sldId id="311" r:id="rId11"/>
    <p:sldId id="340" r:id="rId12"/>
    <p:sldId id="262" r:id="rId13"/>
    <p:sldId id="342" r:id="rId14"/>
    <p:sldId id="264" r:id="rId15"/>
    <p:sldId id="329" r:id="rId16"/>
    <p:sldId id="268" r:id="rId17"/>
    <p:sldId id="288" r:id="rId18"/>
    <p:sldId id="269" r:id="rId19"/>
    <p:sldId id="314" r:id="rId20"/>
    <p:sldId id="310" r:id="rId21"/>
    <p:sldId id="335" r:id="rId22"/>
    <p:sldId id="330" r:id="rId23"/>
    <p:sldId id="271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31" r:id="rId34"/>
    <p:sldId id="289" r:id="rId35"/>
    <p:sldId id="290" r:id="rId36"/>
    <p:sldId id="265" r:id="rId37"/>
    <p:sldId id="332" r:id="rId38"/>
    <p:sldId id="291" r:id="rId39"/>
    <p:sldId id="292" r:id="rId40"/>
    <p:sldId id="307" r:id="rId41"/>
    <p:sldId id="309" r:id="rId42"/>
    <p:sldId id="324" r:id="rId43"/>
    <p:sldId id="341" r:id="rId44"/>
    <p:sldId id="336" r:id="rId45"/>
    <p:sldId id="337" r:id="rId46"/>
    <p:sldId id="334" r:id="rId47"/>
    <p:sldId id="286" r:id="rId48"/>
    <p:sldId id="287" r:id="rId49"/>
    <p:sldId id="345" r:id="rId50"/>
    <p:sldId id="333" r:id="rId51"/>
    <p:sldId id="308" r:id="rId52"/>
    <p:sldId id="315" r:id="rId53"/>
    <p:sldId id="338" r:id="rId54"/>
    <p:sldId id="339" r:id="rId55"/>
    <p:sldId id="316" r:id="rId56"/>
    <p:sldId id="344" r:id="rId5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6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661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21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509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993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51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03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029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216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421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571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380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C3405-4A62-4B08-AEF0-28C130EFC473}" type="datetimeFigureOut">
              <a:rPr lang="pl-PL" smtClean="0"/>
              <a:t>22.08.2024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C0410-C49A-4F1F-B8A2-B903687E3E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898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etoperze.pl/" TargetMode="External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hyperlink" Target="http://www.nietoperze.pl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ietoperze.pl/" TargetMode="Externa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hyperlink" Target="http://www.nietoperze.pl/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mailto:biuro@salamandra.org.pl" TargetMode="External"/><Relationship Id="rId3" Type="http://schemas.openxmlformats.org/officeDocument/2006/relationships/image" Target="../media/image5.png"/><Relationship Id="rId7" Type="http://schemas.openxmlformats.org/officeDocument/2006/relationships/hyperlink" Target="mailto:biuro@bocian.p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oton@op.pl" TargetMode="External"/><Relationship Id="rId11" Type="http://schemas.openxmlformats.org/officeDocument/2006/relationships/hyperlink" Target="mailto:grzegorz_lesinski@sggw.pl" TargetMode="External"/><Relationship Id="rId5" Type="http://schemas.openxmlformats.org/officeDocument/2006/relationships/hyperlink" Target="mailto:wegiel@up.poznan.pl" TargetMode="External"/><Relationship Id="rId10" Type="http://schemas.openxmlformats.org/officeDocument/2006/relationships/hyperlink" Target="mailto:witold.grzywi&#324;ski@up.poznan.pl" TargetMode="External"/><Relationship Id="rId4" Type="http://schemas.openxmlformats.org/officeDocument/2006/relationships/hyperlink" Target="mailto:nietoperze@eko.wroc.pl" TargetMode="External"/><Relationship Id="rId9" Type="http://schemas.openxmlformats.org/officeDocument/2006/relationships/hyperlink" Target="mailto:cdpgs@cdgps.Katowice.pl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86" cy="690698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6" y="522515"/>
            <a:ext cx="10403449" cy="464379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321471" y="4498487"/>
            <a:ext cx="64263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500" dirty="0" smtClean="0">
                <a:solidFill>
                  <a:schemeClr val="bg1"/>
                </a:solidFill>
                <a:latin typeface="Lucida Fax" panose="02060602050505020204" pitchFamily="18" charset="0"/>
              </a:rPr>
              <a:t>CZYLI W ŚWIECIE NIETOPERZY </a:t>
            </a:r>
            <a:endParaRPr lang="pl-PL" sz="2500" dirty="0">
              <a:solidFill>
                <a:schemeClr val="bg1"/>
              </a:solidFill>
              <a:latin typeface="Lucida Fax" panose="020606020505050202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968" y="5348182"/>
            <a:ext cx="863564" cy="8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080040" y="537319"/>
            <a:ext cx="880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CZY NIETOPERZE </a:t>
            </a:r>
            <a:r>
              <a:rPr lang="pl-PL" altLang="pl-PL" sz="2800" b="1" dirty="0" smtClean="0"/>
              <a:t>ŚPIĄ GŁOWĄ W DÓŁ?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83" y="1631373"/>
            <a:ext cx="8792389" cy="494571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 rot="21275009">
            <a:off x="2630353" y="4192522"/>
            <a:ext cx="191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CO ON ROBI?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 rot="866757">
            <a:off x="9431260" y="4116097"/>
            <a:ext cx="161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ZEMDLAŁ</a:t>
            </a:r>
            <a:endParaRPr lang="pl-PL" sz="2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92" y="12001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9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60" y="418381"/>
            <a:ext cx="7136388" cy="598241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9213011" y="418381"/>
            <a:ext cx="282083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Nietoperze, w porównaniu do innych ssaków, mają całkiem </a:t>
            </a:r>
            <a:r>
              <a:rPr lang="pl-PL" dirty="0"/>
              <a:t>spore serce w stosunku do swoich niedużych rozmiarów. </a:t>
            </a:r>
            <a:endParaRPr lang="pl-PL" dirty="0" smtClean="0"/>
          </a:p>
          <a:p>
            <a:endParaRPr lang="pl-PL" dirty="0"/>
          </a:p>
          <a:p>
            <a:r>
              <a:rPr lang="pl-PL" dirty="0" smtClean="0"/>
              <a:t>Duże serce i duża objętość wyrzutowa pozwalają nietoperzom odpoczywać do góry nogami.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sercu mają też odpowiednie zastawki zapobiegające cofaniu się krwi, </a:t>
            </a:r>
            <a:r>
              <a:rPr lang="pl-PL" dirty="0" smtClean="0"/>
              <a:t>a </a:t>
            </a:r>
            <a:r>
              <a:rPr lang="pl-PL" dirty="0"/>
              <a:t>tętnice, żyły </a:t>
            </a:r>
            <a:endParaRPr lang="pl-PL" dirty="0" smtClean="0"/>
          </a:p>
          <a:p>
            <a:r>
              <a:rPr lang="pl-PL" dirty="0" smtClean="0"/>
              <a:t>i </a:t>
            </a:r>
            <a:r>
              <a:rPr lang="pl-PL" dirty="0"/>
              <a:t>naczynia włosowate są specyficznie zbudowane</a:t>
            </a:r>
            <a:r>
              <a:rPr lang="pl-PL" dirty="0" smtClean="0"/>
              <a:t>.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Wisząc w dół nie męczą się i nie napinają mięśni.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00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947055" y="489705"/>
            <a:ext cx="9646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CZY NIETOPERZE </a:t>
            </a:r>
            <a:r>
              <a:rPr lang="pl-PL" altLang="pl-PL" sz="2800" b="1" dirty="0" smtClean="0"/>
              <a:t>ODŻYWIAJĄ SIĘ KRWIĄ?</a:t>
            </a:r>
            <a:endParaRPr lang="pl-PL" sz="2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78" y="1117742"/>
            <a:ext cx="9247810" cy="520189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947055" y="6382861"/>
            <a:ext cx="234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</a:t>
            </a:r>
            <a:r>
              <a:rPr lang="pl-PL" sz="1400" dirty="0" err="1"/>
              <a:t>shutterstock_HappySloth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378994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947055" y="489705"/>
            <a:ext cx="9646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CZY NIETOPERZE </a:t>
            </a:r>
            <a:r>
              <a:rPr lang="pl-PL" altLang="pl-PL" sz="2800" b="1" dirty="0" smtClean="0"/>
              <a:t>ODŻYWIAJĄ SIĘ KRWIĄ?</a:t>
            </a:r>
            <a:endParaRPr lang="pl-PL" sz="2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78" y="1117742"/>
            <a:ext cx="9247810" cy="520189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947055" y="6382861"/>
            <a:ext cx="234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</a:t>
            </a:r>
            <a:r>
              <a:rPr lang="pl-PL" sz="1400" dirty="0" err="1"/>
              <a:t>shutterstock_HappySloth</a:t>
            </a:r>
            <a:endParaRPr lang="pl-PL" sz="14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23" y="751315"/>
            <a:ext cx="10111494" cy="56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0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321912"/>
            <a:ext cx="987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NIETOPERZE ODŻYWANIE SIĘ GŁÓWNIE OWADAMI </a:t>
            </a:r>
            <a:endParaRPr lang="pl-PL" sz="2800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3" y="987376"/>
            <a:ext cx="4824922" cy="271401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94" y="1018163"/>
            <a:ext cx="4835905" cy="27201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80" y="3424922"/>
            <a:ext cx="5081690" cy="285845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4" y="3424922"/>
            <a:ext cx="5098439" cy="2867871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95" y="983915"/>
            <a:ext cx="4987715" cy="2805590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53" y="3400093"/>
            <a:ext cx="5125829" cy="2883279"/>
          </a:xfrm>
          <a:prstGeom prst="rect">
            <a:avLst/>
          </a:prstGeom>
        </p:spPr>
      </p:pic>
      <p:sp>
        <p:nvSpPr>
          <p:cNvPr id="18" name="pole tekstowe 17"/>
          <p:cNvSpPr txBox="1"/>
          <p:nvPr/>
        </p:nvSpPr>
        <p:spPr>
          <a:xfrm>
            <a:off x="9400419" y="1577736"/>
            <a:ext cx="25421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 rejonach tropikalnych i subtropikalnych </a:t>
            </a:r>
            <a:r>
              <a:rPr lang="pl-PL" dirty="0" smtClean="0"/>
              <a:t>są odżywiające </a:t>
            </a:r>
            <a:r>
              <a:rPr lang="pl-PL" dirty="0"/>
              <a:t>się również owocami lub pyłkiem </a:t>
            </a:r>
            <a:r>
              <a:rPr lang="pl-PL" dirty="0" smtClean="0"/>
              <a:t>kwiatów.</a:t>
            </a:r>
            <a:endParaRPr lang="pl-PL" dirty="0"/>
          </a:p>
          <a:p>
            <a:endParaRPr lang="pl-PL" dirty="0"/>
          </a:p>
          <a:p>
            <a:r>
              <a:rPr lang="pl-PL" dirty="0" smtClean="0"/>
              <a:t>Nietoperze tylko</a:t>
            </a:r>
            <a:r>
              <a:rPr lang="pl-PL" b="1" dirty="0" smtClean="0"/>
              <a:t> </a:t>
            </a:r>
            <a:r>
              <a:rPr lang="pl-PL" b="1" dirty="0"/>
              <a:t>3 </a:t>
            </a:r>
            <a:r>
              <a:rPr lang="pl-PL" b="1" dirty="0" smtClean="0"/>
              <a:t>gatunków żyjących </a:t>
            </a:r>
          </a:p>
          <a:p>
            <a:r>
              <a:rPr lang="pl-PL" b="1" dirty="0" smtClean="0"/>
              <a:t>w </a:t>
            </a:r>
            <a:r>
              <a:rPr lang="pl-PL" b="1" dirty="0"/>
              <a:t>Ameryce Środkowej </a:t>
            </a:r>
            <a:endParaRPr lang="pl-PL" b="1" dirty="0" smtClean="0"/>
          </a:p>
          <a:p>
            <a:r>
              <a:rPr lang="pl-PL" b="1" dirty="0" smtClean="0"/>
              <a:t>i </a:t>
            </a:r>
            <a:r>
              <a:rPr lang="pl-PL" b="1" dirty="0"/>
              <a:t>Południowej </a:t>
            </a:r>
            <a:r>
              <a:rPr lang="pl-PL" b="1" dirty="0" smtClean="0"/>
              <a:t>odżywiają </a:t>
            </a:r>
            <a:r>
              <a:rPr lang="pl-PL" b="1" dirty="0"/>
              <a:t>się krwią </a:t>
            </a:r>
            <a:r>
              <a:rPr lang="pl-PL" dirty="0"/>
              <a:t>– głównie zwierząt hodowlanych. Są to małe zwierzęta </a:t>
            </a:r>
            <a:endParaRPr lang="pl-PL" dirty="0" smtClean="0"/>
          </a:p>
          <a:p>
            <a:r>
              <a:rPr lang="pl-PL" dirty="0" smtClean="0"/>
              <a:t>a </a:t>
            </a:r>
            <a:r>
              <a:rPr lang="pl-PL" dirty="0"/>
              <a:t>ilość wypijanej krwi jest </a:t>
            </a:r>
            <a:r>
              <a:rPr lang="pl-PL" b="1" dirty="0"/>
              <a:t>niewielka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0723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6"/>
            <a:ext cx="12279086" cy="690698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90997" y="2332418"/>
            <a:ext cx="789709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pl-PL" alt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POZNAJMY JE BLIŻEJ</a:t>
            </a:r>
            <a:endParaRPr lang="pl-PL" sz="8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9" y="1728181"/>
            <a:ext cx="6783265" cy="3815587"/>
          </a:xfrm>
          <a:prstGeom prst="rect">
            <a:avLst/>
          </a:prstGeom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147776" y="604944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CZYM POKRYTY JEST NIETOPERZ?</a:t>
            </a:r>
            <a:endParaRPr lang="pl-PL" sz="2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20" y="1759674"/>
            <a:ext cx="6758052" cy="380140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877289" y="5543768"/>
            <a:ext cx="169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PIÓRA</a:t>
            </a:r>
            <a:endParaRPr lang="pl-PL" sz="28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354183" y="5543768"/>
            <a:ext cx="169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ŁUSKI</a:t>
            </a:r>
            <a:endParaRPr lang="pl-PL" sz="28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9464790" y="5543768"/>
            <a:ext cx="169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SIERŚĆ</a:t>
            </a:r>
            <a:endParaRPr lang="pl-PL" sz="28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26" y="1741358"/>
            <a:ext cx="6752492" cy="379827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37" y="5240215"/>
            <a:ext cx="1832900" cy="1031007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72" y="4930520"/>
            <a:ext cx="2383470" cy="1340702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06" y="5240215"/>
            <a:ext cx="1832900" cy="10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73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057350" y="537319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LATANIE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057350" y="1191784"/>
            <a:ext cx="45507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effectLst/>
              </a:rPr>
              <a:t>Nietoperze, jako jedyne spośród ssaków, posiadają zdolność aktywnego lotu.</a:t>
            </a:r>
          </a:p>
          <a:p>
            <a:r>
              <a:rPr lang="pl-PL" dirty="0" smtClean="0">
                <a:effectLst/>
              </a:rPr>
              <a:t>W przeciwieństwie do ptaków potrafią zmieniać kształt skrzydła i machać nimi naprzemiennie. Przez to nie latają tak szybko, jak ptaki, ale znacznie przewyższają je zwrotnością. Wyjątkowo niektóre z nietoperzy mogą w locie osiągnąć szybkość do 100 km/h. </a:t>
            </a:r>
          </a:p>
          <a:p>
            <a:endParaRPr lang="pl-PL" dirty="0" smtClean="0">
              <a:effectLst/>
            </a:endParaRPr>
          </a:p>
          <a:p>
            <a:r>
              <a:rPr lang="pl-PL" dirty="0" smtClean="0">
                <a:effectLst/>
              </a:rPr>
              <a:t>To zdecydowani domatorzy i osadnicy. </a:t>
            </a:r>
          </a:p>
          <a:p>
            <a:r>
              <a:rPr lang="pl-PL" dirty="0" smtClean="0">
                <a:effectLst/>
              </a:rPr>
              <a:t>Podejmują tylko bardzo niewielkie sezonowe wędrówki. </a:t>
            </a:r>
          </a:p>
          <a:p>
            <a:endParaRPr lang="pl-PL" dirty="0"/>
          </a:p>
          <a:p>
            <a:r>
              <a:rPr lang="pl-PL" dirty="0" smtClean="0">
                <a:effectLst/>
              </a:rPr>
              <a:t>Tylko nieliczne gatunki lecąc </a:t>
            </a:r>
            <a:r>
              <a:rPr lang="pl-PL" dirty="0" smtClean="0"/>
              <a:t>na zimowiska pokonują dalekie dystanse </a:t>
            </a:r>
            <a:r>
              <a:rPr lang="pl-PL" dirty="0" smtClean="0">
                <a:effectLst/>
              </a:rPr>
              <a:t>(karliki malutkie </a:t>
            </a:r>
          </a:p>
          <a:p>
            <a:r>
              <a:rPr lang="pl-PL" dirty="0" smtClean="0">
                <a:effectLst/>
              </a:rPr>
              <a:t>ok. 2000 km, borowce wielkie ok. 1500 km).</a:t>
            </a:r>
            <a:br>
              <a:rPr lang="pl-PL" dirty="0" smtClean="0">
                <a:effectLst/>
              </a:rPr>
            </a:br>
            <a:endParaRPr lang="pl-PL" dirty="0"/>
          </a:p>
          <a:p>
            <a:endParaRPr lang="pl-PL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86" y="324838"/>
            <a:ext cx="4137872" cy="620832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115878" y="6401342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Tadeusz Przybył, Lasy Państwowe</a:t>
            </a:r>
            <a:endParaRPr lang="pl-PL" sz="14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79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akcesorium, parasol&#10;&#10;Opis wygenerowany automatycznie">
            <a:extLst>
              <a:ext uri="{FF2B5EF4-FFF2-40B4-BE49-F238E27FC236}">
                <a16:creationId xmlns:a16="http://schemas.microsoft.com/office/drawing/2014/main" xmlns="" id="{F783CC6D-BA3C-448D-9102-6DBD3EF476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0" b="98161" l="221" r="95254">
                        <a14:foregroundMark x1="5684" y1="33946" x2="4194" y2="67308"/>
                        <a14:foregroundMark x1="4194" y1="67308" x2="12031" y2="80853"/>
                        <a14:foregroundMark x1="12031" y1="80853" x2="41887" y2="92308"/>
                        <a14:foregroundMark x1="41887" y1="92308" x2="42494" y2="89883"/>
                        <a14:foregroundMark x1="90453" y1="33612" x2="88245" y2="45819"/>
                        <a14:foregroundMark x1="88245" y1="45819" x2="89183" y2="47408"/>
                        <a14:foregroundMark x1="95254" y1="38963" x2="94205" y2="38963"/>
                        <a14:foregroundMark x1="1490" y1="30686" x2="3863" y2="42057"/>
                        <a14:foregroundMark x1="3863" y1="42057" x2="662" y2="76672"/>
                        <a14:foregroundMark x1="662" y1="76672" x2="6457" y2="65134"/>
                        <a14:foregroundMark x1="6457" y1="65134" x2="7837" y2="38378"/>
                        <a14:foregroundMark x1="7837" y1="38378" x2="5574" y2="32776"/>
                        <a14:foregroundMark x1="883" y1="30268" x2="221" y2="86455"/>
                        <a14:foregroundMark x1="38521" y1="97993" x2="39790" y2="98161"/>
                        <a14:backgroundMark x1="26104" y1="22408" x2="28642" y2="24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0819" y="724944"/>
            <a:ext cx="8739859" cy="55889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094613" y="44094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SKRZYDŁO Z PALCAMI, JAK U PTAKÓW</a:t>
            </a:r>
            <a:endParaRPr lang="pl-PL" sz="2800" dirty="0"/>
          </a:p>
        </p:txBody>
      </p:sp>
      <p:sp>
        <p:nvSpPr>
          <p:cNvPr id="7" name="Elipsa 6"/>
          <p:cNvSpPr/>
          <p:nvPr/>
        </p:nvSpPr>
        <p:spPr>
          <a:xfrm rot="21018845">
            <a:off x="5287971" y="2654074"/>
            <a:ext cx="1339702" cy="357253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 rot="17624784">
            <a:off x="7730788" y="1733128"/>
            <a:ext cx="1339702" cy="357253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 rot="16519334">
            <a:off x="8906432" y="467014"/>
            <a:ext cx="693900" cy="385171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 rot="15714107">
            <a:off x="6487096" y="952367"/>
            <a:ext cx="459352" cy="195387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Elipsa 11"/>
          <p:cNvSpPr/>
          <p:nvPr/>
        </p:nvSpPr>
        <p:spPr>
          <a:xfrm rot="19626402">
            <a:off x="5085154" y="1455600"/>
            <a:ext cx="459352" cy="107247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2391547" y="6313850"/>
            <a:ext cx="3481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Wojciech Olma, Nadleśnictwo Szczecinek</a:t>
            </a:r>
            <a:endParaRPr lang="pl-PL" sz="14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4545262" y="1529769"/>
            <a:ext cx="30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1</a:t>
            </a:r>
            <a:endParaRPr lang="pl-PL" sz="36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957822" y="1206604"/>
            <a:ext cx="30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2</a:t>
            </a:r>
            <a:endParaRPr lang="pl-PL" sz="36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9790559" y="1512216"/>
            <a:ext cx="30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3</a:t>
            </a:r>
            <a:endParaRPr lang="pl-PL" sz="36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8821071" y="4447667"/>
            <a:ext cx="30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4</a:t>
            </a:r>
            <a:endParaRPr lang="pl-PL" sz="36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6610062" y="5636046"/>
            <a:ext cx="308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5</a:t>
            </a:r>
            <a:endParaRPr lang="pl-PL" sz="36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>
            <a:off x="4196394" y="1327550"/>
            <a:ext cx="101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KCIUK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5813125" y="996101"/>
            <a:ext cx="101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PALEC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9703572" y="1307487"/>
            <a:ext cx="101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PALEC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8686702" y="4951184"/>
            <a:ext cx="101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PALEC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6462313" y="6196179"/>
            <a:ext cx="101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PALEC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64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878" y="798929"/>
            <a:ext cx="9219092" cy="4548794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1762583" y="6401701"/>
            <a:ext cx="6297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Źródło</a:t>
            </a:r>
            <a:r>
              <a:rPr lang="pl-PL" sz="1400" dirty="0"/>
              <a:t>: „</a:t>
            </a:r>
            <a:r>
              <a:rPr lang="pl-PL" sz="1400" i="1" dirty="0"/>
              <a:t>Poradnik ochrony nietoperzy” </a:t>
            </a:r>
            <a:r>
              <a:rPr lang="pl-PL" sz="1400" dirty="0" smtClean="0"/>
              <a:t>www</a:t>
            </a:r>
            <a:r>
              <a:rPr lang="pl-PL" sz="1400" dirty="0"/>
              <a:t>. nietoperze.pl, rys. Julia </a:t>
            </a:r>
            <a:r>
              <a:rPr lang="pl-PL" sz="1400" dirty="0" smtClean="0"/>
              <a:t>Wojciechowska</a:t>
            </a:r>
            <a:endParaRPr lang="pl-PL" sz="14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778685" y="583485"/>
            <a:ext cx="1926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SKRZYNKI DLA PTAKÓW </a:t>
            </a:r>
          </a:p>
          <a:p>
            <a:r>
              <a:rPr lang="pl-PL" sz="1400" b="1" dirty="0" smtClean="0"/>
              <a:t>I NIETOPERZY </a:t>
            </a:r>
            <a:r>
              <a:rPr lang="pl-PL" sz="1400" dirty="0" smtClean="0"/>
              <a:t>– </a:t>
            </a:r>
            <a:r>
              <a:rPr lang="pl-PL" sz="1400" dirty="0"/>
              <a:t>najbardziej przydatne od wiosny do </a:t>
            </a:r>
            <a:r>
              <a:rPr lang="pl-PL" sz="1400" dirty="0" smtClean="0"/>
              <a:t>jesieni</a:t>
            </a:r>
            <a:endParaRPr lang="pl-PL" sz="14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669636" y="175168"/>
            <a:ext cx="2102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DRZEWA Z DZIUPLAMI ALBO SPĘKANĄ KORĄ </a:t>
            </a:r>
            <a:r>
              <a:rPr lang="pl-PL" sz="1400" dirty="0" smtClean="0"/>
              <a:t>– wykorzystywane jako wiosenna i letnia kryjówka</a:t>
            </a:r>
            <a:endParaRPr lang="pl-PL" sz="1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9126116" y="5240001"/>
            <a:ext cx="1926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OKIENNICE</a:t>
            </a:r>
            <a:r>
              <a:rPr lang="pl-PL" sz="1400" dirty="0" smtClean="0"/>
              <a:t> – wykorzystywane często jako letnie kryjówki </a:t>
            </a:r>
            <a:endParaRPr lang="pl-PL" sz="14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2115878" y="1571371"/>
            <a:ext cx="19260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PIWNICE, STUDNIE</a:t>
            </a:r>
            <a:r>
              <a:rPr lang="pl-PL" sz="1400" dirty="0" smtClean="0"/>
              <a:t> – </a:t>
            </a:r>
            <a:r>
              <a:rPr lang="pl-PL" sz="1400" dirty="0"/>
              <a:t>zimą utrzymuje się </a:t>
            </a:r>
            <a:r>
              <a:rPr lang="pl-PL" sz="1400" dirty="0" smtClean="0"/>
              <a:t>niska temperatura – </a:t>
            </a:r>
            <a:r>
              <a:rPr lang="pl-PL" sz="1400" dirty="0"/>
              <a:t>tam nietoperze </a:t>
            </a:r>
            <a:r>
              <a:rPr lang="pl-PL" sz="1400" dirty="0" smtClean="0"/>
              <a:t>mogą hibernować</a:t>
            </a:r>
            <a:endParaRPr lang="pl-PL" sz="1400" dirty="0"/>
          </a:p>
        </p:txBody>
      </p:sp>
      <p:cxnSp>
        <p:nvCxnSpPr>
          <p:cNvPr id="6" name="Łącznik prosty ze strzałką 5"/>
          <p:cNvCxnSpPr/>
          <p:nvPr/>
        </p:nvCxnSpPr>
        <p:spPr>
          <a:xfrm>
            <a:off x="3321170" y="2738304"/>
            <a:ext cx="724619" cy="11522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3519577" y="2628026"/>
            <a:ext cx="1535065" cy="13770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H="1">
            <a:off x="6357668" y="1200242"/>
            <a:ext cx="128191" cy="11116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>
            <a:off x="10267371" y="1591980"/>
            <a:ext cx="117821" cy="1384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H="1" flipV="1">
            <a:off x="9106926" y="4123426"/>
            <a:ext cx="571912" cy="10437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2044753" y="49527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KRYJÓWKI</a:t>
            </a:r>
            <a:endParaRPr lang="pl-PL" sz="2800" dirty="0"/>
          </a:p>
        </p:txBody>
      </p:sp>
      <p:cxnSp>
        <p:nvCxnSpPr>
          <p:cNvPr id="26" name="Łącznik prosty ze strzałką 25"/>
          <p:cNvCxnSpPr/>
          <p:nvPr/>
        </p:nvCxnSpPr>
        <p:spPr>
          <a:xfrm flipH="1">
            <a:off x="10419771" y="1744380"/>
            <a:ext cx="117821" cy="1384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flipH="1">
            <a:off x="10572171" y="1896780"/>
            <a:ext cx="117821" cy="1384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4131177" y="5035390"/>
            <a:ext cx="27598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SZCZELINY POD DACHEM, STRYCH</a:t>
            </a:r>
            <a:r>
              <a:rPr lang="pl-PL" sz="1400" dirty="0" smtClean="0"/>
              <a:t> – wykorzystywane często jako letnie kryjówki, a strych często jako miejsce dla kolonii rozrodczych</a:t>
            </a:r>
            <a:endParaRPr lang="pl-PL" sz="1400" dirty="0"/>
          </a:p>
        </p:txBody>
      </p:sp>
      <p:cxnSp>
        <p:nvCxnSpPr>
          <p:cNvPr id="29" name="Łącznik prosty ze strzałką 28"/>
          <p:cNvCxnSpPr/>
          <p:nvPr/>
        </p:nvCxnSpPr>
        <p:spPr>
          <a:xfrm flipV="1">
            <a:off x="6771815" y="2771993"/>
            <a:ext cx="1249109" cy="2276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 flipV="1">
            <a:off x="6864894" y="3128513"/>
            <a:ext cx="1570273" cy="20054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flipV="1">
            <a:off x="6673340" y="3128513"/>
            <a:ext cx="518306" cy="1894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9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6"/>
            <a:ext cx="12279086" cy="690698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13360" y="2233756"/>
            <a:ext cx="789709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pl-PL" alt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PRAWDA </a:t>
            </a:r>
            <a:br>
              <a:rPr lang="pl-PL" alt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</a:br>
            <a:r>
              <a:rPr lang="pl-PL" alt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cs typeface="Aharoni" panose="02010803020104030203" pitchFamily="2" charset="-79"/>
              </a:rPr>
              <a:t>CZY MIT?</a:t>
            </a:r>
            <a:endParaRPr lang="pl-PL" sz="8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2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8" y="755164"/>
            <a:ext cx="9593316" cy="5396240"/>
          </a:xfrm>
          <a:prstGeom prst="rect">
            <a:avLst/>
          </a:prstGeom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31675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HIBERNACJA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304769" y="703224"/>
            <a:ext cx="46217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Podczas </a:t>
            </a:r>
            <a:r>
              <a:rPr lang="pl-PL" dirty="0"/>
              <a:t>hibernacji </a:t>
            </a:r>
            <a:r>
              <a:rPr lang="pl-PL" dirty="0" smtClean="0"/>
              <a:t>nietoperze tracą w </a:t>
            </a:r>
            <a:r>
              <a:rPr lang="pl-PL" dirty="0"/>
              <a:t>ciągu kilku miesięcy </a:t>
            </a:r>
            <a:r>
              <a:rPr lang="pl-PL" dirty="0" smtClean="0"/>
              <a:t>nawet </a:t>
            </a:r>
            <a:r>
              <a:rPr lang="pl-PL" dirty="0" smtClean="0"/>
              <a:t>30-40</a:t>
            </a:r>
            <a:r>
              <a:rPr lang="pl-PL" dirty="0"/>
              <a:t>% masy ciała. </a:t>
            </a:r>
          </a:p>
          <a:p>
            <a:endParaRPr lang="pl-PL" dirty="0" smtClean="0"/>
          </a:p>
          <a:p>
            <a:r>
              <a:rPr lang="pl-PL" dirty="0" smtClean="0"/>
              <a:t>W czasie snu zimowego serce zwalnia z kilkuset do zaledwie kilku uderzeń na minutę.  Ich ciało stygnie do temperatury otoczenia. Wszystko po to, żeby zużywać jak najmniej energii.</a:t>
            </a:r>
          </a:p>
          <a:p>
            <a:endParaRPr lang="pl-PL" dirty="0"/>
          </a:p>
          <a:p>
            <a:r>
              <a:rPr lang="pl-PL" dirty="0"/>
              <a:t>Zimowy sen </a:t>
            </a:r>
            <a:r>
              <a:rPr lang="pl-PL" dirty="0" smtClean="0"/>
              <a:t>nie </a:t>
            </a:r>
            <a:r>
              <a:rPr lang="pl-PL" dirty="0"/>
              <a:t>jest ciągły. Budzą </a:t>
            </a:r>
            <a:r>
              <a:rPr lang="pl-PL" dirty="0" smtClean="0"/>
              <a:t>się, gdy chcą się </a:t>
            </a:r>
            <a:r>
              <a:rPr lang="pl-PL" dirty="0"/>
              <a:t>napić wody. </a:t>
            </a:r>
            <a:r>
              <a:rPr lang="pl-PL" b="1" dirty="0"/>
              <a:t>Każde przebudzenie to ogromny wydatek energetyczny, dlatego każde dodatkowe </a:t>
            </a:r>
            <a:r>
              <a:rPr lang="pl-PL" b="1" dirty="0" smtClean="0"/>
              <a:t>przebudzenie, </a:t>
            </a:r>
            <a:r>
              <a:rPr lang="pl-PL" b="1" dirty="0"/>
              <a:t>to bezpośrednie zagrożenie jego życia!</a:t>
            </a:r>
          </a:p>
          <a:p>
            <a:endParaRPr lang="pl-PL" dirty="0"/>
          </a:p>
          <a:p>
            <a:r>
              <a:rPr lang="pl-PL" dirty="0" smtClean="0"/>
              <a:t>Po hibernacji są osłabione. Zanim </a:t>
            </a:r>
            <a:r>
              <a:rPr lang="pl-PL" dirty="0"/>
              <a:t>nabiorą pełni sił, często szukają tymczasowych schronień,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których mogą odpocząć, w przerwie wyczerpujących pierwszych polowań na owady.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723623" y="6175965"/>
            <a:ext cx="651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Fot. Edward Marszałek, RDLP w Krośnie; </a:t>
            </a:r>
          </a:p>
          <a:p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źródło: https://www.lasy.gov.pl/pl/informacje/aktualnosci/nietoperze-maja-sie-dobrze </a:t>
            </a: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8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200" y="839970"/>
            <a:ext cx="6995960" cy="5339035"/>
          </a:xfrm>
          <a:prstGeom prst="rect">
            <a:avLst/>
          </a:prstGeom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31675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ROK ŻYCIA NIETOPERZA</a:t>
            </a:r>
            <a:endParaRPr lang="pl-PL" sz="28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864737" y="6323995"/>
            <a:ext cx="6001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Źródło: „Poradnik ochrony nietoperzy” </a:t>
            </a:r>
            <a:r>
              <a:rPr lang="pl-PL" sz="1400" dirty="0">
                <a:hlinkClick r:id="rId3"/>
              </a:rPr>
              <a:t>www.nietoperze.pl</a:t>
            </a:r>
            <a:r>
              <a:rPr lang="pl-PL" sz="1400" dirty="0"/>
              <a:t>, rys. Milena Molenda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29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6"/>
            <a:ext cx="12279086" cy="690698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13360" y="2233756"/>
            <a:ext cx="789709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cs typeface="Aharoni" panose="02010803020104030203" pitchFamily="2" charset="-79"/>
              </a:rPr>
              <a:t>POLSKIE NIETOPERZE</a:t>
            </a:r>
            <a:endParaRPr lang="pl-PL" sz="8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57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290045" y="505914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290045" y="1194911"/>
            <a:ext cx="926285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28 gatunków stwierdzonych w Polsce:</a:t>
            </a:r>
          </a:p>
          <a:p>
            <a:pPr>
              <a:buFont typeface="+mj-lt"/>
              <a:buAutoNum type="arabicPeriod"/>
            </a:pPr>
            <a:r>
              <a:rPr lang="pl-PL" sz="1100" b="1" dirty="0" smtClean="0"/>
              <a:t>podkowiec </a:t>
            </a:r>
            <a:r>
              <a:rPr lang="pl-PL" sz="1100" b="1" dirty="0"/>
              <a:t>duży</a:t>
            </a:r>
            <a:r>
              <a:rPr lang="pl-PL" sz="1100" dirty="0"/>
              <a:t> </a:t>
            </a:r>
            <a:r>
              <a:rPr lang="pl-PL" sz="1100" i="1" dirty="0" err="1"/>
              <a:t>Rhinolophus</a:t>
            </a:r>
            <a:r>
              <a:rPr lang="pl-PL" sz="1100" i="1" dirty="0"/>
              <a:t> </a:t>
            </a:r>
            <a:r>
              <a:rPr lang="pl-PL" sz="1100" i="1" dirty="0" err="1"/>
              <a:t>ferrumequinum</a:t>
            </a:r>
            <a:r>
              <a:rPr lang="pl-PL" sz="1100" dirty="0"/>
              <a:t> (</a:t>
            </a:r>
            <a:r>
              <a:rPr lang="pl-PL" sz="1100" dirty="0" err="1"/>
              <a:t>Schreber</a:t>
            </a:r>
            <a:r>
              <a:rPr lang="pl-PL" sz="1100" dirty="0"/>
              <a:t>, 1774)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podkowiec mały</a:t>
            </a:r>
            <a:r>
              <a:rPr lang="pl-PL" sz="1100" dirty="0"/>
              <a:t> </a:t>
            </a:r>
            <a:r>
              <a:rPr lang="pl-PL" sz="1100" i="1" dirty="0" err="1"/>
              <a:t>Rhinolophus</a:t>
            </a:r>
            <a:r>
              <a:rPr lang="pl-PL" sz="1100" i="1" dirty="0"/>
              <a:t> </a:t>
            </a:r>
            <a:r>
              <a:rPr lang="pl-PL" sz="1100" i="1" dirty="0" err="1"/>
              <a:t>hipposideros</a:t>
            </a:r>
            <a:r>
              <a:rPr lang="pl-PL" sz="1100" dirty="0"/>
              <a:t> (Bechstein, 1800)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mopek zachodni</a:t>
            </a:r>
            <a:r>
              <a:rPr lang="pl-PL" sz="1100" dirty="0"/>
              <a:t> </a:t>
            </a:r>
            <a:r>
              <a:rPr lang="pl-PL" sz="1100" i="1" dirty="0" err="1"/>
              <a:t>Barbastella</a:t>
            </a:r>
            <a:r>
              <a:rPr lang="pl-PL" sz="1100" i="1" dirty="0"/>
              <a:t> </a:t>
            </a:r>
            <a:r>
              <a:rPr lang="pl-PL" sz="1100" i="1" dirty="0" err="1"/>
              <a:t>barbastellus</a:t>
            </a:r>
            <a:r>
              <a:rPr lang="pl-PL" sz="1100" dirty="0"/>
              <a:t> (</a:t>
            </a:r>
            <a:r>
              <a:rPr lang="pl-PL" sz="1100" dirty="0" err="1"/>
              <a:t>Schreber</a:t>
            </a:r>
            <a:r>
              <a:rPr lang="pl-PL" sz="1100" dirty="0"/>
              <a:t>, 1774)</a:t>
            </a:r>
          </a:p>
          <a:p>
            <a:pPr>
              <a:buFont typeface="+mj-lt"/>
              <a:buAutoNum type="arabicPeriod"/>
            </a:pPr>
            <a:r>
              <a:rPr lang="pl-PL" sz="1100" b="1" dirty="0" smtClean="0"/>
              <a:t>mroczek </a:t>
            </a:r>
            <a:r>
              <a:rPr lang="pl-PL" sz="1100" b="1" dirty="0"/>
              <a:t>posrebrzany</a:t>
            </a:r>
            <a:r>
              <a:rPr lang="pl-PL" sz="1100" dirty="0"/>
              <a:t> </a:t>
            </a:r>
            <a:r>
              <a:rPr lang="pl-PL" sz="1100" i="1" dirty="0" err="1"/>
              <a:t>Vespertilio</a:t>
            </a:r>
            <a:r>
              <a:rPr lang="pl-PL" sz="1100" i="1" dirty="0"/>
              <a:t> </a:t>
            </a:r>
            <a:r>
              <a:rPr lang="pl-PL" sz="1100" i="1" dirty="0" err="1"/>
              <a:t>murinus</a:t>
            </a:r>
            <a:r>
              <a:rPr lang="pl-PL" sz="1100" dirty="0"/>
              <a:t> (</a:t>
            </a:r>
            <a:r>
              <a:rPr lang="pl-PL" sz="1100" dirty="0" err="1"/>
              <a:t>Linnaeus</a:t>
            </a:r>
            <a:r>
              <a:rPr lang="pl-PL" sz="1100" dirty="0"/>
              <a:t>, 1758)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mroczek pozłocisty</a:t>
            </a:r>
            <a:r>
              <a:rPr lang="pl-PL" sz="1100" dirty="0"/>
              <a:t> </a:t>
            </a:r>
            <a:r>
              <a:rPr lang="pl-PL" sz="1100" i="1" dirty="0" err="1"/>
              <a:t>Eptesicus</a:t>
            </a:r>
            <a:r>
              <a:rPr lang="pl-PL" sz="1100" i="1" dirty="0"/>
              <a:t> </a:t>
            </a:r>
            <a:r>
              <a:rPr lang="pl-PL" sz="1100" i="1" dirty="0" err="1"/>
              <a:t>nilssonii</a:t>
            </a:r>
            <a:r>
              <a:rPr lang="pl-PL" sz="1100" dirty="0"/>
              <a:t> (</a:t>
            </a:r>
            <a:r>
              <a:rPr lang="pl-PL" sz="1100" dirty="0" err="1"/>
              <a:t>Keyserling</a:t>
            </a:r>
            <a:r>
              <a:rPr lang="pl-PL" sz="1100" dirty="0"/>
              <a:t> &amp; </a:t>
            </a:r>
            <a:r>
              <a:rPr lang="pl-PL" sz="1100" dirty="0" err="1"/>
              <a:t>Blasius</a:t>
            </a:r>
            <a:r>
              <a:rPr lang="pl-PL" sz="1100" dirty="0"/>
              <a:t>, 1839)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mroczek późny</a:t>
            </a:r>
            <a:r>
              <a:rPr lang="pl-PL" sz="1100" dirty="0"/>
              <a:t> </a:t>
            </a:r>
            <a:r>
              <a:rPr lang="pl-PL" sz="1100" i="1" dirty="0" err="1"/>
              <a:t>Eptesicus</a:t>
            </a:r>
            <a:r>
              <a:rPr lang="pl-PL" sz="1100" i="1" dirty="0"/>
              <a:t> </a:t>
            </a:r>
            <a:r>
              <a:rPr lang="pl-PL" sz="1100" i="1" dirty="0" err="1"/>
              <a:t>serotinus</a:t>
            </a:r>
            <a:r>
              <a:rPr lang="pl-PL" sz="1100" dirty="0"/>
              <a:t> (</a:t>
            </a:r>
            <a:r>
              <a:rPr lang="pl-PL" sz="1100" dirty="0" err="1"/>
              <a:t>Schreber</a:t>
            </a:r>
            <a:r>
              <a:rPr lang="pl-PL" sz="1100" dirty="0"/>
              <a:t>, 1774)</a:t>
            </a:r>
          </a:p>
          <a:p>
            <a:pPr>
              <a:buFont typeface="+mj-lt"/>
              <a:buAutoNum type="arabicPeriod"/>
            </a:pPr>
            <a:r>
              <a:rPr lang="pl-PL" sz="1100" b="1" dirty="0" err="1"/>
              <a:t>przymroczek</a:t>
            </a:r>
            <a:r>
              <a:rPr lang="pl-PL" sz="1100" b="1" dirty="0"/>
              <a:t> </a:t>
            </a:r>
            <a:r>
              <a:rPr lang="pl-PL" sz="1100" b="1" dirty="0" err="1"/>
              <a:t>Saviego</a:t>
            </a:r>
            <a:r>
              <a:rPr lang="pl-PL" sz="1100" dirty="0"/>
              <a:t> </a:t>
            </a:r>
            <a:r>
              <a:rPr lang="pl-PL" sz="1100" i="1" dirty="0" err="1"/>
              <a:t>Hypsugo</a:t>
            </a:r>
            <a:r>
              <a:rPr lang="pl-PL" sz="1100" i="1" dirty="0"/>
              <a:t> </a:t>
            </a:r>
            <a:r>
              <a:rPr lang="pl-PL" sz="1100" i="1" dirty="0" err="1"/>
              <a:t>savii</a:t>
            </a:r>
            <a:r>
              <a:rPr lang="pl-PL" sz="1100" dirty="0"/>
              <a:t> (Bonaparte, 1837)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</a:t>
            </a:r>
            <a:r>
              <a:rPr lang="pl-PL" sz="1100" b="1" dirty="0" err="1"/>
              <a:t>Alkatoe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alcathoe</a:t>
            </a:r>
            <a:r>
              <a:rPr lang="pl-PL" sz="1100" dirty="0"/>
              <a:t> (von </a:t>
            </a:r>
            <a:r>
              <a:rPr lang="pl-PL" sz="1100" dirty="0" err="1"/>
              <a:t>Helversen</a:t>
            </a:r>
            <a:r>
              <a:rPr lang="pl-PL" sz="1100" dirty="0"/>
              <a:t> &amp; Heller, 2001)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Bechsteina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bechsteinii</a:t>
            </a:r>
            <a:r>
              <a:rPr lang="pl-PL" sz="1100" dirty="0"/>
              <a:t> (</a:t>
            </a:r>
            <a:r>
              <a:rPr lang="pl-PL" sz="1100" dirty="0" err="1"/>
              <a:t>Kuhl</a:t>
            </a:r>
            <a:r>
              <a:rPr lang="pl-PL" sz="1100" dirty="0"/>
              <a:t>, 1817)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Brandta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brandtii</a:t>
            </a:r>
            <a:r>
              <a:rPr lang="pl-PL" sz="1100" dirty="0"/>
              <a:t> (</a:t>
            </a:r>
            <a:r>
              <a:rPr lang="pl-PL" sz="1100" dirty="0" err="1"/>
              <a:t>Eversmann</a:t>
            </a:r>
            <a:r>
              <a:rPr lang="pl-PL" sz="1100" dirty="0"/>
              <a:t>, 1845)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łydkowłosy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dasycneme</a:t>
            </a:r>
            <a:r>
              <a:rPr lang="pl-PL" sz="1100" dirty="0"/>
              <a:t> (</a:t>
            </a:r>
            <a:r>
              <a:rPr lang="pl-PL" sz="1100" dirty="0" err="1"/>
              <a:t>Boie</a:t>
            </a:r>
            <a:r>
              <a:rPr lang="pl-PL" sz="1100" dirty="0"/>
              <a:t>, 1825)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rudy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daubentonii</a:t>
            </a:r>
            <a:r>
              <a:rPr lang="pl-PL" sz="1100" dirty="0"/>
              <a:t> (</a:t>
            </a:r>
            <a:r>
              <a:rPr lang="pl-PL" sz="1100" dirty="0" err="1"/>
              <a:t>Kuhl</a:t>
            </a:r>
            <a:r>
              <a:rPr lang="pl-PL" sz="1100" dirty="0"/>
              <a:t>, 1817)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orzęsiony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emarginatus</a:t>
            </a:r>
            <a:r>
              <a:rPr lang="pl-PL" sz="1100" dirty="0"/>
              <a:t> (</a:t>
            </a:r>
            <a:r>
              <a:rPr lang="pl-PL" sz="1100" dirty="0" err="1"/>
              <a:t>Geoffroy</a:t>
            </a:r>
            <a:r>
              <a:rPr lang="pl-PL" sz="1100" dirty="0"/>
              <a:t>, 1806)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duży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myotis</a:t>
            </a:r>
            <a:r>
              <a:rPr lang="pl-PL" sz="1100" dirty="0"/>
              <a:t> (</a:t>
            </a:r>
            <a:r>
              <a:rPr lang="pl-PL" sz="1100" dirty="0" err="1"/>
              <a:t>Borkhausen</a:t>
            </a:r>
            <a:r>
              <a:rPr lang="pl-PL" sz="1100" dirty="0"/>
              <a:t>, 1797)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wąsatek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mystacinus</a:t>
            </a:r>
            <a:r>
              <a:rPr lang="pl-PL" sz="1100" dirty="0"/>
              <a:t> (</a:t>
            </a:r>
            <a:r>
              <a:rPr lang="pl-PL" sz="1100" dirty="0" err="1"/>
              <a:t>Kuhl</a:t>
            </a:r>
            <a:r>
              <a:rPr lang="pl-PL" sz="1100" dirty="0"/>
              <a:t>, 1817)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</a:t>
            </a:r>
            <a:r>
              <a:rPr lang="pl-PL" sz="1100" b="1" dirty="0" err="1"/>
              <a:t>Natterera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nattereri</a:t>
            </a:r>
            <a:r>
              <a:rPr lang="pl-PL" sz="1100" dirty="0"/>
              <a:t> (</a:t>
            </a:r>
            <a:r>
              <a:rPr lang="pl-PL" sz="1100" dirty="0" err="1"/>
              <a:t>Kuhl</a:t>
            </a:r>
            <a:r>
              <a:rPr lang="pl-PL" sz="1100" dirty="0"/>
              <a:t>, 1817)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nocek </a:t>
            </a:r>
            <a:r>
              <a:rPr lang="pl-PL" sz="1100" b="1" dirty="0" err="1"/>
              <a:t>ostrouszny</a:t>
            </a:r>
            <a:r>
              <a:rPr lang="pl-PL" sz="1100" dirty="0"/>
              <a:t> </a:t>
            </a:r>
            <a:r>
              <a:rPr lang="pl-PL" sz="1100" i="1" dirty="0" err="1"/>
              <a:t>Myotis</a:t>
            </a:r>
            <a:r>
              <a:rPr lang="pl-PL" sz="1100" i="1" dirty="0"/>
              <a:t> </a:t>
            </a:r>
            <a:r>
              <a:rPr lang="pl-PL" sz="1100" i="1" dirty="0" err="1"/>
              <a:t>oxygnathus</a:t>
            </a:r>
            <a:r>
              <a:rPr lang="pl-PL" sz="1100" dirty="0"/>
              <a:t> (</a:t>
            </a:r>
            <a:r>
              <a:rPr lang="pl-PL" sz="1100" dirty="0" err="1"/>
              <a:t>Tomes</a:t>
            </a:r>
            <a:r>
              <a:rPr lang="pl-PL" sz="1100" dirty="0"/>
              <a:t>, 1857)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borowiec olbrzymi</a:t>
            </a:r>
            <a:r>
              <a:rPr lang="pl-PL" sz="1100" dirty="0"/>
              <a:t> </a:t>
            </a:r>
            <a:r>
              <a:rPr lang="pl-PL" sz="1100" i="1" dirty="0" err="1"/>
              <a:t>Nyctalus</a:t>
            </a:r>
            <a:r>
              <a:rPr lang="pl-PL" sz="1100" i="1" dirty="0"/>
              <a:t> </a:t>
            </a:r>
            <a:r>
              <a:rPr lang="pl-PL" sz="1100" i="1" dirty="0" err="1"/>
              <a:t>lasiopterus</a:t>
            </a:r>
            <a:r>
              <a:rPr lang="pl-PL" sz="1100" dirty="0"/>
              <a:t> (</a:t>
            </a:r>
            <a:r>
              <a:rPr lang="pl-PL" sz="1100" dirty="0" err="1"/>
              <a:t>Schreber</a:t>
            </a:r>
            <a:r>
              <a:rPr lang="pl-PL" sz="1100" dirty="0"/>
              <a:t>, 1780)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borowiec leśny</a:t>
            </a:r>
            <a:r>
              <a:rPr lang="pl-PL" sz="1100" dirty="0"/>
              <a:t> (borowiaczek) </a:t>
            </a:r>
            <a:r>
              <a:rPr lang="pl-PL" sz="1100" i="1" dirty="0" err="1"/>
              <a:t>Nyctalus</a:t>
            </a:r>
            <a:r>
              <a:rPr lang="pl-PL" sz="1100" i="1" dirty="0"/>
              <a:t> </a:t>
            </a:r>
            <a:r>
              <a:rPr lang="pl-PL" sz="1100" i="1" dirty="0" err="1"/>
              <a:t>leisleri</a:t>
            </a:r>
            <a:r>
              <a:rPr lang="pl-PL" sz="1100" dirty="0"/>
              <a:t> (</a:t>
            </a:r>
            <a:r>
              <a:rPr lang="pl-PL" sz="1100" dirty="0" err="1"/>
              <a:t>Kuhl</a:t>
            </a:r>
            <a:r>
              <a:rPr lang="pl-PL" sz="1100" dirty="0"/>
              <a:t>, 1817)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borowiec wielki</a:t>
            </a:r>
            <a:r>
              <a:rPr lang="pl-PL" sz="1100" dirty="0"/>
              <a:t> </a:t>
            </a:r>
            <a:r>
              <a:rPr lang="pl-PL" sz="1100" i="1" dirty="0" err="1"/>
              <a:t>Nyctalus</a:t>
            </a:r>
            <a:r>
              <a:rPr lang="pl-PL" sz="1100" i="1" dirty="0"/>
              <a:t> </a:t>
            </a:r>
            <a:r>
              <a:rPr lang="pl-PL" sz="1100" i="1" dirty="0" err="1"/>
              <a:t>noctula</a:t>
            </a:r>
            <a:r>
              <a:rPr lang="pl-PL" sz="1100" dirty="0"/>
              <a:t> (</a:t>
            </a:r>
            <a:r>
              <a:rPr lang="pl-PL" sz="1100" dirty="0" err="1"/>
              <a:t>Schreber</a:t>
            </a:r>
            <a:r>
              <a:rPr lang="pl-PL" sz="1100" dirty="0"/>
              <a:t>, 1774)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karlik średni</a:t>
            </a:r>
            <a:r>
              <a:rPr lang="pl-PL" sz="1100" dirty="0"/>
              <a:t> </a:t>
            </a:r>
            <a:r>
              <a:rPr lang="pl-PL" sz="1100" i="1" dirty="0" err="1"/>
              <a:t>Pipistrellus</a:t>
            </a:r>
            <a:r>
              <a:rPr lang="pl-PL" sz="1100" i="1" dirty="0"/>
              <a:t> </a:t>
            </a:r>
            <a:r>
              <a:rPr lang="pl-PL" sz="1100" i="1" dirty="0" err="1"/>
              <a:t>kuhlii</a:t>
            </a:r>
            <a:r>
              <a:rPr lang="pl-PL" sz="1100" dirty="0"/>
              <a:t> (</a:t>
            </a:r>
            <a:r>
              <a:rPr lang="pl-PL" sz="1100" dirty="0" err="1"/>
              <a:t>Kuhl</a:t>
            </a:r>
            <a:r>
              <a:rPr lang="pl-PL" sz="1100" dirty="0"/>
              <a:t>, 1817)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karlik większy</a:t>
            </a:r>
            <a:r>
              <a:rPr lang="pl-PL" sz="1100" dirty="0"/>
              <a:t> </a:t>
            </a:r>
            <a:r>
              <a:rPr lang="pl-PL" sz="1100" i="1" dirty="0" err="1"/>
              <a:t>Pipistrellus</a:t>
            </a:r>
            <a:r>
              <a:rPr lang="pl-PL" sz="1100" i="1" dirty="0"/>
              <a:t> </a:t>
            </a:r>
            <a:r>
              <a:rPr lang="pl-PL" sz="1100" i="1" dirty="0" err="1"/>
              <a:t>nathusii</a:t>
            </a:r>
            <a:r>
              <a:rPr lang="pl-PL" sz="1100" dirty="0"/>
              <a:t> (</a:t>
            </a:r>
            <a:r>
              <a:rPr lang="pl-PL" sz="1100" dirty="0" err="1"/>
              <a:t>Keyserling</a:t>
            </a:r>
            <a:r>
              <a:rPr lang="pl-PL" sz="1100" dirty="0"/>
              <a:t> &amp; </a:t>
            </a:r>
            <a:r>
              <a:rPr lang="pl-PL" sz="1100" dirty="0" err="1"/>
              <a:t>Blasius</a:t>
            </a:r>
            <a:r>
              <a:rPr lang="pl-PL" sz="1100" dirty="0"/>
              <a:t>, 1839)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karlik malutki</a:t>
            </a:r>
            <a:r>
              <a:rPr lang="pl-PL" sz="1100" dirty="0"/>
              <a:t> </a:t>
            </a:r>
            <a:r>
              <a:rPr lang="pl-PL" sz="1100" i="1" dirty="0" err="1"/>
              <a:t>Pipistrellus</a:t>
            </a:r>
            <a:r>
              <a:rPr lang="pl-PL" sz="1100" i="1" dirty="0"/>
              <a:t> </a:t>
            </a:r>
            <a:r>
              <a:rPr lang="pl-PL" sz="1100" i="1" dirty="0" err="1"/>
              <a:t>pipistrellus</a:t>
            </a:r>
            <a:r>
              <a:rPr lang="pl-PL" sz="1100" dirty="0"/>
              <a:t> (</a:t>
            </a:r>
            <a:r>
              <a:rPr lang="pl-PL" sz="1100" dirty="0" err="1"/>
              <a:t>Schreber</a:t>
            </a:r>
            <a:r>
              <a:rPr lang="pl-PL" sz="1100" dirty="0"/>
              <a:t>, 1774)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karlik drobny</a:t>
            </a:r>
            <a:r>
              <a:rPr lang="pl-PL" sz="1100" dirty="0"/>
              <a:t> </a:t>
            </a:r>
            <a:r>
              <a:rPr lang="pl-PL" sz="1100" i="1" dirty="0" err="1"/>
              <a:t>Pipistrellus</a:t>
            </a:r>
            <a:r>
              <a:rPr lang="pl-PL" sz="1100" i="1" dirty="0"/>
              <a:t> </a:t>
            </a:r>
            <a:r>
              <a:rPr lang="pl-PL" sz="1100" i="1" dirty="0" err="1"/>
              <a:t>pygmaeus</a:t>
            </a:r>
            <a:r>
              <a:rPr lang="pl-PL" sz="1100" dirty="0"/>
              <a:t> (Leach, 1825)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karlik płowy</a:t>
            </a:r>
            <a:r>
              <a:rPr lang="pl-PL" sz="1100" dirty="0"/>
              <a:t> </a:t>
            </a:r>
            <a:r>
              <a:rPr lang="pl-PL" sz="1100" i="1" dirty="0" err="1"/>
              <a:t>Pipiistrellu</a:t>
            </a:r>
            <a:r>
              <a:rPr lang="pl-PL" sz="1100" i="1" dirty="0"/>
              <a:t> </a:t>
            </a:r>
            <a:r>
              <a:rPr lang="pl-PL" sz="1100" i="1" dirty="0" err="1"/>
              <a:t>lepidus</a:t>
            </a:r>
            <a:r>
              <a:rPr lang="pl-PL" sz="1100" dirty="0"/>
              <a:t> (</a:t>
            </a:r>
            <a:r>
              <a:rPr lang="pl-PL" sz="1100" dirty="0" err="1"/>
              <a:t>Blyth</a:t>
            </a:r>
            <a:r>
              <a:rPr lang="pl-PL" sz="1100" dirty="0"/>
              <a:t>, 1845)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gacek brunatny</a:t>
            </a:r>
            <a:r>
              <a:rPr lang="pl-PL" sz="1100" dirty="0"/>
              <a:t> </a:t>
            </a:r>
            <a:r>
              <a:rPr lang="pl-PL" sz="1100" i="1" dirty="0" err="1"/>
              <a:t>Plecotus</a:t>
            </a:r>
            <a:r>
              <a:rPr lang="pl-PL" sz="1100" i="1" dirty="0"/>
              <a:t> </a:t>
            </a:r>
            <a:r>
              <a:rPr lang="pl-PL" sz="1100" i="1" dirty="0" err="1"/>
              <a:t>auritus</a:t>
            </a:r>
            <a:r>
              <a:rPr lang="pl-PL" sz="1100" dirty="0"/>
              <a:t> (</a:t>
            </a:r>
            <a:r>
              <a:rPr lang="pl-PL" sz="1100" dirty="0" err="1"/>
              <a:t>Linnaeus</a:t>
            </a:r>
            <a:r>
              <a:rPr lang="pl-PL" sz="1100" dirty="0"/>
              <a:t>, 1758)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gacek szary</a:t>
            </a:r>
            <a:r>
              <a:rPr lang="pl-PL" sz="1100" dirty="0"/>
              <a:t> </a:t>
            </a:r>
            <a:r>
              <a:rPr lang="pl-PL" sz="1100" i="1" dirty="0" err="1"/>
              <a:t>Plecotus</a:t>
            </a:r>
            <a:r>
              <a:rPr lang="pl-PL" sz="1100" i="1" dirty="0"/>
              <a:t> </a:t>
            </a:r>
            <a:r>
              <a:rPr lang="pl-PL" sz="1100" i="1" dirty="0" err="1"/>
              <a:t>austriacus</a:t>
            </a:r>
            <a:r>
              <a:rPr lang="pl-PL" sz="1100" dirty="0"/>
              <a:t> (Fischer, 1829)</a:t>
            </a:r>
          </a:p>
          <a:p>
            <a:pPr>
              <a:buFont typeface="+mj-lt"/>
              <a:buAutoNum type="arabicPeriod"/>
            </a:pPr>
            <a:r>
              <a:rPr lang="pl-PL" sz="1100" b="1" dirty="0"/>
              <a:t>podkasaniec zwyczajny</a:t>
            </a:r>
            <a:r>
              <a:rPr lang="pl-PL" sz="1100" dirty="0"/>
              <a:t> </a:t>
            </a:r>
            <a:r>
              <a:rPr lang="pl-PL" sz="1100" i="1" dirty="0" err="1"/>
              <a:t>Miniopterus</a:t>
            </a:r>
            <a:r>
              <a:rPr lang="pl-PL" sz="1100" i="1" dirty="0"/>
              <a:t> </a:t>
            </a:r>
            <a:r>
              <a:rPr lang="pl-PL" sz="1100" i="1" dirty="0" err="1"/>
              <a:t>schreibersii</a:t>
            </a:r>
            <a:r>
              <a:rPr lang="pl-PL" sz="1100" dirty="0"/>
              <a:t> (</a:t>
            </a:r>
            <a:r>
              <a:rPr lang="pl-PL" sz="1100" dirty="0" err="1"/>
              <a:t>Kuhl</a:t>
            </a:r>
            <a:r>
              <a:rPr lang="pl-PL" sz="1100" dirty="0"/>
              <a:t>, 1817)</a:t>
            </a:r>
          </a:p>
          <a:p>
            <a:endParaRPr lang="pl-PL" b="1" dirty="0" smtClean="0"/>
          </a:p>
          <a:p>
            <a:endParaRPr lang="pl-PL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7649497" y="3059668"/>
            <a:ext cx="3814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</a:t>
            </a:r>
            <a:r>
              <a:rPr lang="pl-PL" b="1" dirty="0" smtClean="0">
                <a:solidFill>
                  <a:srgbClr val="FF0000"/>
                </a:solidFill>
              </a:rPr>
              <a:t>ok. 1400 gatunków na świecie</a:t>
            </a:r>
            <a:endParaRPr lang="pl-P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44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64736" y="81185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PODKOWCOWATE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836196" y="1390135"/>
            <a:ext cx="40084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Jedne z najbardziej zagrożonych polskich nietoperzy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Charakterystyczny płat na nosie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Podczas hibernacji otulają się skrzydłami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Wiszą pojedynczo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Występowanie stwierdzono tylko na południu Polski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Najczęściej zimują w </a:t>
            </a:r>
            <a:r>
              <a:rPr lang="pl-PL" dirty="0"/>
              <a:t>jaskiniach</a:t>
            </a:r>
            <a:r>
              <a:rPr lang="pl-PL" dirty="0" smtClean="0"/>
              <a:t>, rzadziej w piwnicach i sztolniach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Owady chwyta w locie lub zgarnia z powierzchni liści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 smtClean="0">
                <a:solidFill>
                  <a:srgbClr val="FF0000"/>
                </a:solidFill>
              </a:rPr>
              <a:t>Zagrożeniem są źle przeprowadzone remonty budynków, złe oświetlenie wokół domów, brak naturalnych kryjówek i ruch </a:t>
            </a:r>
            <a:r>
              <a:rPr lang="pl-PL" dirty="0">
                <a:solidFill>
                  <a:srgbClr val="FF0000"/>
                </a:solidFill>
              </a:rPr>
              <a:t>turystyczny w jaskiniach.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728802" y="6401342"/>
            <a:ext cx="3314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Podkowiec </a:t>
            </a: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mały_Fot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shutterstock_aaltair</a:t>
            </a: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45461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0" y="1309887"/>
            <a:ext cx="8928292" cy="502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5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POLSKIE GATUNKI NIETOPERZY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864736" y="812542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NOCKI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464024" y="1006352"/>
            <a:ext cx="44921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Najpospolitsze polskie nietoperze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Brak narośli wokół nosa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W locie robi charakterystyczne „ósemki”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Cześć z nich poluje nad oczkami i zbiornikami wodnymi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Niektóre gatunki wyspecjalizowały się w polowaniach na pająki i much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Chętnie zakładają kolonie rozrodcze na strychach, a zimują najczęściej w piwnicach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Odżywiają się owadami poruszającymi się po ziemi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/>
          </a:p>
          <a:p>
            <a:r>
              <a:rPr lang="pl-PL" sz="2000" dirty="0" smtClean="0">
                <a:solidFill>
                  <a:srgbClr val="FF0000"/>
                </a:solidFill>
              </a:rPr>
              <a:t>Zagrożeniami są źle wykonane remonty drewnianych budynków, stosowanie pestycydów i zagospodarowywanie zimowisk</a:t>
            </a:r>
            <a:r>
              <a:rPr lang="pl-PL" sz="2000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864736" y="6416300"/>
            <a:ext cx="449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Nocek </a:t>
            </a:r>
            <a:r>
              <a:rPr lang="pl-PL" sz="1400" dirty="0" err="1"/>
              <a:t>Bechsteina_Agami</a:t>
            </a:r>
            <a:r>
              <a:rPr lang="pl-PL" sz="1400" dirty="0"/>
              <a:t> </a:t>
            </a:r>
            <a:r>
              <a:rPr lang="pl-PL" sz="1400" dirty="0" smtClean="0"/>
              <a:t>_Fot. </a:t>
            </a:r>
            <a:r>
              <a:rPr lang="pl-PL" sz="1400" dirty="0" err="1" smtClean="0"/>
              <a:t>Shutterctock_Photo</a:t>
            </a:r>
            <a:r>
              <a:rPr lang="pl-PL" sz="1400" dirty="0" smtClean="0"/>
              <a:t> </a:t>
            </a:r>
            <a:r>
              <a:rPr lang="pl-PL" sz="1400" dirty="0" err="1"/>
              <a:t>Agency</a:t>
            </a:r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3" y="1218849"/>
            <a:ext cx="9001828" cy="506352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9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64737" y="851756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BOROWCE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610055" y="1026704"/>
            <a:ext cx="42673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Wiele borowców migruje na dalekie odległości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To największe polskie nietoperze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Samice rodzą zazwyczaj dwoje młodych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Borowiec wielki lata z prędkością nawet 50 km /h na duże odległości (nawet 1500 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Chwytają owady w locie, a borowiec olbrzymi nawet małe ptaki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Latem szukają dziupli. Zimują            w szczelinach w budynkach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/>
          </a:p>
          <a:p>
            <a:r>
              <a:rPr lang="pl-PL" sz="2000" dirty="0" smtClean="0">
                <a:solidFill>
                  <a:srgbClr val="FF0000"/>
                </a:solidFill>
              </a:rPr>
              <a:t>Zagrożeniami są nieodpowiednie remonty budynków, zbyt mała liczba dziupli, zagospodarowywanie terenów nadrzecznych.</a:t>
            </a:r>
            <a:endParaRPr lang="pl-PL" sz="2000" dirty="0">
              <a:solidFill>
                <a:srgbClr val="FF0000"/>
              </a:solidFill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834425" y="6505127"/>
            <a:ext cx="3825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Borowiec wielki fot. </a:t>
            </a:r>
            <a:r>
              <a:rPr lang="pl-PL" sz="1400" dirty="0" err="1" smtClean="0"/>
              <a:t>Shutterstock_Miroslav</a:t>
            </a:r>
            <a:r>
              <a:rPr lang="pl-PL" sz="1400" dirty="0" smtClean="0"/>
              <a:t> </a:t>
            </a:r>
            <a:r>
              <a:rPr lang="pl-PL" sz="1400" dirty="0" err="1" smtClean="0"/>
              <a:t>Hlavko</a:t>
            </a:r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3" y="1271192"/>
            <a:ext cx="9304774" cy="523393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58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64736" y="851974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KARLIKI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818943" y="1172895"/>
            <a:ext cx="40084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Najmniejsze polskie nietoperze, (Karlik drobny jest lżejszy od złotówki)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Migrują na dalekie odległości – najdłuższy udokumentowany lot 2100 km należy do karlika większego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Zimują poza Polską, najczęściej w jaskiniach i budynkach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Wszystkie karliki są ściśle związane z człowiekiem – często zasiedlają budynki mieszkalne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864736" y="6445338"/>
            <a:ext cx="3723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Karlik </a:t>
            </a:r>
            <a:r>
              <a:rPr lang="pl-PL" sz="1400" dirty="0" err="1"/>
              <a:t>malutki_fot</a:t>
            </a:r>
            <a:r>
              <a:rPr lang="pl-PL" sz="1400" dirty="0"/>
              <a:t>. </a:t>
            </a:r>
            <a:r>
              <a:rPr lang="pl-PL" sz="1400" dirty="0" err="1"/>
              <a:t>Shutterstock_Miroslav</a:t>
            </a:r>
            <a:r>
              <a:rPr lang="pl-PL" sz="1400" dirty="0"/>
              <a:t> </a:t>
            </a:r>
            <a:r>
              <a:rPr lang="pl-PL" sz="1400" dirty="0" err="1"/>
              <a:t>Hlavko</a:t>
            </a:r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4" y="1169301"/>
            <a:ext cx="9193159" cy="5171152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38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73" y="1203627"/>
            <a:ext cx="9113137" cy="5126139"/>
          </a:xfrm>
          <a:prstGeom prst="rect">
            <a:avLst/>
          </a:prstGeom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64481" y="86294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MROCZKI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502629" y="1126742"/>
            <a:ext cx="44828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Mogą żyć w niskich temperaturach. Występującego w Polsce </a:t>
            </a:r>
            <a:r>
              <a:rPr lang="pl-PL" sz="2000" dirty="0"/>
              <a:t>m</a:t>
            </a:r>
            <a:r>
              <a:rPr lang="pl-PL" sz="2000" dirty="0" smtClean="0"/>
              <a:t>roczka pozłocistego stwierdzono nawet za Kręgiem Polarnym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Zimują w szczelinach budynków, latem schronienia szukają w dziuplach, spękaniach kory i skrzynkach</a:t>
            </a:r>
            <a:endParaRPr lang="pl-P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M</a:t>
            </a:r>
            <a:r>
              <a:rPr lang="pl-PL" sz="2000" dirty="0" smtClean="0"/>
              <a:t>roczek </a:t>
            </a:r>
            <a:r>
              <a:rPr lang="pl-PL" sz="2000" dirty="0" smtClean="0"/>
              <a:t>późny poluje na większe chrząszcze i ćmy wzdłuż granicy lasu i </a:t>
            </a:r>
            <a:r>
              <a:rPr lang="pl-PL" sz="2000" dirty="0" smtClean="0"/>
              <a:t>nad śródleśnymi drogami. </a:t>
            </a:r>
            <a:r>
              <a:rPr lang="pl-PL" sz="2000" dirty="0" smtClean="0"/>
              <a:t>Najczęściej na </a:t>
            </a:r>
            <a:r>
              <a:rPr lang="pl-PL" sz="2000" dirty="0"/>
              <a:t>komary i mszyce, </a:t>
            </a:r>
            <a:r>
              <a:rPr lang="pl-PL" sz="2000" dirty="0" smtClean="0"/>
              <a:t>które łapią </a:t>
            </a:r>
            <a:r>
              <a:rPr lang="pl-PL" sz="2000" dirty="0"/>
              <a:t>w </a:t>
            </a:r>
            <a:r>
              <a:rPr lang="pl-PL" sz="2000" dirty="0" smtClean="0"/>
              <a:t>locie. </a:t>
            </a:r>
          </a:p>
          <a:p>
            <a:r>
              <a:rPr lang="pl-PL" sz="2000" dirty="0" smtClean="0"/>
              <a:t> </a:t>
            </a:r>
            <a:endParaRPr lang="pl-PL" sz="2000" dirty="0"/>
          </a:p>
          <a:p>
            <a:r>
              <a:rPr lang="pl-PL" sz="2000" dirty="0" smtClean="0">
                <a:solidFill>
                  <a:srgbClr val="FF0000"/>
                </a:solidFill>
              </a:rPr>
              <a:t>Zagrożeniami są nieodpowiednia termomodernizacja i remonty budynków, zabudowa chłodnych zimowisk.</a:t>
            </a:r>
            <a:endParaRPr lang="pl-PL" sz="2000" dirty="0">
              <a:solidFill>
                <a:srgbClr val="FF0000"/>
              </a:solidFill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864481" y="6381246"/>
            <a:ext cx="419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Mroczek późny_ fot. </a:t>
            </a:r>
            <a:r>
              <a:rPr lang="pl-PL" sz="1400" dirty="0" err="1"/>
              <a:t>shutterstock_Agami</a:t>
            </a:r>
            <a:r>
              <a:rPr lang="pl-PL" sz="1400" dirty="0"/>
              <a:t> Photo </a:t>
            </a:r>
            <a:r>
              <a:rPr lang="pl-PL" sz="1400" dirty="0" err="1"/>
              <a:t>Agency</a:t>
            </a:r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81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64737" y="83703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PRZYMROCZEK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838804" y="1481870"/>
            <a:ext cx="41001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 smtClean="0"/>
              <a:t>Przymroczek</a:t>
            </a:r>
            <a:r>
              <a:rPr lang="pl-PL" sz="2000" dirty="0" smtClean="0"/>
              <a:t> </a:t>
            </a:r>
            <a:r>
              <a:rPr lang="pl-PL" sz="2000" dirty="0" err="1" smtClean="0"/>
              <a:t>Saviego</a:t>
            </a:r>
            <a:r>
              <a:rPr lang="pl-PL" sz="2000" dirty="0" smtClean="0"/>
              <a:t> został dopisany do polskich nietoperzy </a:t>
            </a:r>
            <a:r>
              <a:rPr lang="pl-PL" sz="2000" dirty="0"/>
              <a:t> </a:t>
            </a:r>
            <a:r>
              <a:rPr lang="pl-PL" sz="2000" dirty="0" smtClean="0"/>
              <a:t>  </a:t>
            </a:r>
            <a:r>
              <a:rPr lang="pl-PL" sz="2000" dirty="0" smtClean="0"/>
              <a:t>w </a:t>
            </a:r>
            <a:r>
              <a:rPr lang="pl-PL" sz="2000" dirty="0" smtClean="0"/>
              <a:t>2015 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Niegdyś nazywany karlikiem </a:t>
            </a:r>
            <a:r>
              <a:rPr lang="pl-PL" sz="2000" dirty="0" err="1" smtClean="0"/>
              <a:t>Saviego</a:t>
            </a:r>
            <a:endParaRPr lang="pl-P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W Europie jest gatunkiem bardziej „południowym”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Swoim zasięgiem dochodzi do pasma Alp, gdzie stwierdzono go nawet na wysokości 2600 m n.p.m.</a:t>
            </a:r>
            <a:endParaRPr lang="pl-PL" sz="2000" dirty="0"/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728802" y="6401342"/>
            <a:ext cx="5468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Przymroczek </a:t>
            </a: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Saviego_Źródło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pl-P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Wikipedia_Hypsugo_savii_Trtar_cropped</a:t>
            </a: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8" y="125784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9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55091"/>
            <a:ext cx="1141668" cy="114166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33600" y="455091"/>
            <a:ext cx="7897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CZY NIETOPERZE </a:t>
            </a: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MYSZY, TYLKO </a:t>
            </a:r>
          </a:p>
          <a:p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 PRZEKSZTAŁCONYMI </a:t>
            </a: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KOŃCZYNAMI?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71" y="1409198"/>
            <a:ext cx="8600013" cy="483750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046491" y="6382862"/>
            <a:ext cx="321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Zbigniew </a:t>
            </a:r>
            <a:r>
              <a:rPr lang="pl-PL" sz="1400" dirty="0" err="1" smtClean="0"/>
              <a:t>Hudzia</a:t>
            </a:r>
            <a:r>
              <a:rPr lang="pl-PL" sz="1400" dirty="0" smtClean="0"/>
              <a:t>, Nadleśnictwo Kalisz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546011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64481" y="866915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MOPEK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451105" y="1270172"/>
            <a:ext cx="44141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Mają charakterystyczne fałdy skórne na nosie nadające im „mopsowaty” wygląd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Ultradźwięki wydaje nie tylko pyszczkiem ale i nosem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Są odporne na mrozy, znoszą krótkotrwałe spadki temperatur, nawet do kilkunastu stopni Celsjusza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Na letnie kryjówki wybierają szczeliny przy okiennicach, odstającą korę albo skrzynki dla nietoperzy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Hibernują w piwnicach, fortach, jaskiniach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Żywią się przede wszystkim ćmami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rgbClr val="FF0000"/>
              </a:solidFill>
            </a:endParaRPr>
          </a:p>
          <a:p>
            <a:r>
              <a:rPr lang="pl-PL" dirty="0" smtClean="0">
                <a:solidFill>
                  <a:srgbClr val="FF0000"/>
                </a:solidFill>
              </a:rPr>
              <a:t>Zagrożeniem są utrata bazy żerowej 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(np. poprzez chemizację środowiska) i brak schronień.</a:t>
            </a:r>
            <a:endParaRPr lang="pl-PL" dirty="0">
              <a:solidFill>
                <a:srgbClr val="FF0000"/>
              </a:solidFill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939165" y="6401342"/>
            <a:ext cx="3943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Mopek </a:t>
            </a:r>
            <a:r>
              <a:rPr lang="pl-PL" sz="1400" dirty="0" err="1"/>
              <a:t>zachodni_fot</a:t>
            </a:r>
            <a:r>
              <a:rPr lang="pl-PL" sz="1400" dirty="0"/>
              <a:t>. </a:t>
            </a:r>
            <a:r>
              <a:rPr lang="pl-PL" sz="1400" dirty="0" err="1"/>
              <a:t>Shutterstock_All</a:t>
            </a:r>
            <a:r>
              <a:rPr lang="pl-PL" sz="1400" dirty="0"/>
              <a:t> Stock </a:t>
            </a:r>
            <a:r>
              <a:rPr lang="pl-PL" sz="1400" dirty="0" err="1"/>
              <a:t>Photos</a:t>
            </a:r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5" y="1300054"/>
            <a:ext cx="9229102" cy="519137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6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64737" y="83703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GACKI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199411" y="1176281"/>
            <a:ext cx="3558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Latem ukrywają </a:t>
            </a:r>
            <a:r>
              <a:rPr lang="pl-PL" dirty="0"/>
              <a:t>się </a:t>
            </a:r>
            <a:r>
              <a:rPr lang="pl-PL" dirty="0" smtClean="0"/>
              <a:t>w bardzo różnorodnych kryjówkach </a:t>
            </a:r>
            <a:r>
              <a:rPr lang="pl-PL" dirty="0"/>
              <a:t>- w dziuplach</a:t>
            </a:r>
            <a:r>
              <a:rPr lang="pl-PL" dirty="0" smtClean="0"/>
              <a:t>, skrzynkach </a:t>
            </a:r>
            <a:r>
              <a:rPr lang="pl-PL" dirty="0"/>
              <a:t>lęgowych, </a:t>
            </a:r>
            <a:r>
              <a:rPr lang="pl-PL" dirty="0" smtClean="0"/>
              <a:t>na strychach </a:t>
            </a:r>
            <a:r>
              <a:rPr lang="pl-PL" dirty="0"/>
              <a:t>itp</a:t>
            </a:r>
            <a:r>
              <a:rPr lang="pl-PL" dirty="0" smtClean="0"/>
              <a:t>. chętnie zimują w piwnicach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>
                <a:cs typeface="Calibri" panose="020F0502020204030204" pitchFamily="34" charset="0"/>
              </a:rPr>
              <a:t>Owady łapią w locie lub zbierają z powierzchni liści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r>
              <a:rPr lang="pl-PL" dirty="0" smtClean="0">
                <a:solidFill>
                  <a:srgbClr val="FF0000"/>
                </a:solidFill>
                <a:cs typeface="Calibri" panose="020F0502020204030204" pitchFamily="34" charset="0"/>
              </a:rPr>
              <a:t>Zagrożeniem są źle wykonane remonty piwnic, ruch samochodowy.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cs typeface="Calibri" panose="020F0502020204030204" pitchFamily="34" charset="0"/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864737" y="6393385"/>
            <a:ext cx="3681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Gacek </a:t>
            </a:r>
            <a:r>
              <a:rPr lang="pl-PL" sz="1400" dirty="0" err="1"/>
              <a:t>brunatny_Fot</a:t>
            </a:r>
            <a:r>
              <a:rPr lang="pl-PL" sz="1400" dirty="0"/>
              <a:t>. </a:t>
            </a:r>
            <a:r>
              <a:rPr lang="pl-PL" sz="1400" dirty="0" err="1"/>
              <a:t>shutterstock_Martin</a:t>
            </a:r>
            <a:r>
              <a:rPr lang="pl-PL" sz="1400" dirty="0"/>
              <a:t> Janca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73" y="1051203"/>
            <a:ext cx="9484393" cy="53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6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POLSKIE GATUNKI NIETOPERZY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64736" y="83703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PODKASAŃCOWATE (Podkasaniec zwyczajny)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337847" y="1501845"/>
            <a:ext cx="34764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Związany z terenami pow. 1000 m n.p.m.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Poluje w locie i blisko drzew, na co pozwala mu znakomita zwrotność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smtClean="0"/>
              <a:t>Chętnie korzysta z jaskiń, szczelin skalnych, kopalni, tuneli kolejowych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 smtClean="0"/>
          </a:p>
          <a:p>
            <a:r>
              <a:rPr lang="pl-PL" sz="2000" dirty="0" smtClean="0">
                <a:solidFill>
                  <a:srgbClr val="FF0000"/>
                </a:solidFill>
              </a:rPr>
              <a:t>Zagrożeniami są zmiany pogodowe, ruch turystyczny </a:t>
            </a:r>
          </a:p>
          <a:p>
            <a:r>
              <a:rPr lang="pl-PL" sz="2000" dirty="0" smtClean="0">
                <a:solidFill>
                  <a:srgbClr val="FF0000"/>
                </a:solidFill>
              </a:rPr>
              <a:t>w jaskiniach, brak zabezpieczeń wejść do jaskiń.</a:t>
            </a:r>
            <a:endParaRPr lang="pl-PL" sz="2000" dirty="0">
              <a:solidFill>
                <a:srgbClr val="FF0000"/>
              </a:solidFill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1939165" y="802405"/>
            <a:ext cx="6398682" cy="94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1864736" y="6487063"/>
            <a:ext cx="4849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Podkasaniec </a:t>
            </a:r>
            <a:r>
              <a:rPr lang="pl-PL" sz="1400" dirty="0" err="1"/>
              <a:t>zwyczajny_Fot</a:t>
            </a:r>
            <a:r>
              <a:rPr lang="pl-PL" sz="1400" dirty="0"/>
              <a:t>. </a:t>
            </a:r>
            <a:r>
              <a:rPr lang="pl-PL" sz="1400" dirty="0" err="1"/>
              <a:t>Shutterstock_Agami</a:t>
            </a:r>
            <a:r>
              <a:rPr lang="pl-PL" sz="1400" dirty="0"/>
              <a:t> Photo </a:t>
            </a:r>
            <a:r>
              <a:rPr lang="pl-PL" sz="1400" dirty="0" err="1"/>
              <a:t>Agency</a:t>
            </a:r>
            <a:endParaRPr lang="pl-PL" sz="1400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0" y="1159422"/>
            <a:ext cx="9589026" cy="53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1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6"/>
            <a:ext cx="12279086" cy="690698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13360" y="2233756"/>
            <a:ext cx="789709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pl-PL" alt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ZNACZENIE NIETOPERZY</a:t>
            </a:r>
            <a:endParaRPr lang="pl-PL" sz="8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720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948610" y="403505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CZEMU NIETOPERZE SĄ TAK WAŻNE? </a:t>
            </a:r>
            <a:endParaRPr lang="pl-PL" sz="28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111211" y="1305341"/>
            <a:ext cx="93619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 smtClean="0">
                <a:solidFill>
                  <a:prstClr val="black"/>
                </a:solidFill>
              </a:rPr>
              <a:t>Kluczowym znaczeniem dla przetrwania ludzkości mają kolejno: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solidFill>
                  <a:prstClr val="black"/>
                </a:solidFill>
              </a:rPr>
              <a:t>p</a:t>
            </a:r>
            <a:r>
              <a:rPr lang="pl-PL" altLang="pl-PL" sz="2000" dirty="0" smtClean="0">
                <a:solidFill>
                  <a:prstClr val="black"/>
                </a:solidFill>
              </a:rPr>
              <a:t>szczoły            nietoperze            plankton           ssaki            naczelne           motyle.</a:t>
            </a:r>
            <a:endParaRPr lang="pl-PL" altLang="pl-PL" sz="2000" dirty="0">
              <a:solidFill>
                <a:prstClr val="black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sz="2000" dirty="0" smtClean="0">
                <a:solidFill>
                  <a:srgbClr val="FF0000"/>
                </a:solidFill>
              </a:rPr>
              <a:t>Regulują liczebność owadów</a:t>
            </a:r>
            <a:r>
              <a:rPr lang="pl-PL" altLang="pl-PL" sz="2000" dirty="0" smtClean="0">
                <a:solidFill>
                  <a:prstClr val="black"/>
                </a:solidFill>
              </a:rPr>
              <a:t>, szczególnie tych uciążliwych dla ludzi i odpowiadających za szkody w uprawach rolnych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sz="2000" dirty="0">
                <a:solidFill>
                  <a:prstClr val="black"/>
                </a:solidFill>
              </a:rPr>
              <a:t>T</a:t>
            </a:r>
            <a:r>
              <a:rPr lang="pl-PL" altLang="pl-PL" sz="2000" dirty="0" smtClean="0">
                <a:solidFill>
                  <a:prstClr val="black"/>
                </a:solidFill>
              </a:rPr>
              <a:t>ropikalne nietoperze </a:t>
            </a:r>
            <a:r>
              <a:rPr lang="pl-PL" altLang="pl-PL" sz="2000" dirty="0" smtClean="0">
                <a:solidFill>
                  <a:srgbClr val="FF0000"/>
                </a:solidFill>
              </a:rPr>
              <a:t>zapylają kwiaty </a:t>
            </a:r>
            <a:r>
              <a:rPr lang="pl-PL" altLang="pl-PL" sz="2000" dirty="0" smtClean="0">
                <a:solidFill>
                  <a:prstClr val="black"/>
                </a:solidFill>
              </a:rPr>
              <a:t>drzew, dzięki nim mamy m. in. banany, mango, daktyle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sz="2000" dirty="0" smtClean="0">
                <a:solidFill>
                  <a:prstClr val="black"/>
                </a:solidFill>
              </a:rPr>
              <a:t>Guano (odchody nietoperzy) są </a:t>
            </a:r>
            <a:r>
              <a:rPr lang="pl-PL" altLang="pl-PL" sz="2000" dirty="0" smtClean="0">
                <a:solidFill>
                  <a:srgbClr val="FF0000"/>
                </a:solidFill>
              </a:rPr>
              <a:t>cennym nawozem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sz="2000" dirty="0" smtClean="0">
                <a:solidFill>
                  <a:srgbClr val="FF0000"/>
                </a:solidFill>
              </a:rPr>
              <a:t>Dostarczają niezbędnych informacji </a:t>
            </a:r>
            <a:r>
              <a:rPr lang="pl-PL" altLang="pl-PL" sz="2000" dirty="0" smtClean="0">
                <a:solidFill>
                  <a:prstClr val="black"/>
                </a:solidFill>
              </a:rPr>
              <a:t>o kondycji środowiska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dirty="0" smtClean="0">
              <a:solidFill>
                <a:prstClr val="black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l-PL" altLang="pl-PL" sz="2000" dirty="0">
              <a:solidFill>
                <a:prstClr val="black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sp>
        <p:nvSpPr>
          <p:cNvPr id="11" name="Strzałka w prawo 10"/>
          <p:cNvSpPr/>
          <p:nvPr/>
        </p:nvSpPr>
        <p:spPr>
          <a:xfrm>
            <a:off x="3111190" y="2067111"/>
            <a:ext cx="446049" cy="10036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prawo 11"/>
          <p:cNvSpPr/>
          <p:nvPr/>
        </p:nvSpPr>
        <p:spPr>
          <a:xfrm>
            <a:off x="4917644" y="2067111"/>
            <a:ext cx="446049" cy="10036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>
            <a:off x="6501073" y="2060063"/>
            <a:ext cx="446049" cy="10036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14" name="Strzałka w prawo 13"/>
          <p:cNvSpPr/>
          <p:nvPr/>
        </p:nvSpPr>
        <p:spPr>
          <a:xfrm>
            <a:off x="7638453" y="2060062"/>
            <a:ext cx="446049" cy="10036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 </a:t>
            </a:r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>
            <a:off x="9226125" y="2060062"/>
            <a:ext cx="446049" cy="10036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69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70" y="202831"/>
            <a:ext cx="7761768" cy="65066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90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028743" y="537319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CO NIETOPERZOM ZAGRAŻA?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172511" y="1500067"/>
            <a:ext cx="86349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</a:rPr>
              <a:t>CHEMIZACJA ŚRODOWISKA </a:t>
            </a:r>
            <a:r>
              <a:rPr lang="pl-PL" dirty="0"/>
              <a:t>– używanie substancji chemicznych m.in. na potrzeby gospodarcze </a:t>
            </a:r>
            <a:r>
              <a:rPr lang="pl-PL" dirty="0" smtClean="0"/>
              <a:t>człowieka, </a:t>
            </a:r>
            <a:r>
              <a:rPr lang="pl-PL" dirty="0"/>
              <a:t>przynosi wiele strat w świecie przyrody, także wśród nietoperzy;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</a:rPr>
              <a:t>NISZCZENIE ICH SCHRONIEŃ </a:t>
            </a:r>
            <a:r>
              <a:rPr lang="pl-PL" dirty="0"/>
              <a:t>– jedno z największych zagrożeń. W najlepszym przypadku kończy się dla nietoperza koniecznością szukania nowej kryjówki, a w najgorszym śmiercią;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</a:rPr>
              <a:t>UTRATA SIEDLISK </a:t>
            </a:r>
            <a:r>
              <a:rPr lang="pl-PL" dirty="0"/>
              <a:t>– zmiana i fragmentacja krajobrazu w wyniku powiększania miast, budowy dróg lub innych inwestycji;</a:t>
            </a:r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FF0000"/>
                </a:solidFill>
              </a:rPr>
              <a:t>NIEPOKOJENIE W KRYJÓWKACH </a:t>
            </a:r>
            <a:r>
              <a:rPr lang="pl-PL" dirty="0"/>
              <a:t>– zwłaszcza </a:t>
            </a:r>
            <a:r>
              <a:rPr lang="pl-PL" dirty="0" smtClean="0"/>
              <a:t>w zimowiskach, </a:t>
            </a:r>
            <a:r>
              <a:rPr lang="pl-PL" dirty="0"/>
              <a:t>które często są miejscami atrakcyjnymi dla </a:t>
            </a:r>
            <a:r>
              <a:rPr lang="pl-PL" dirty="0" smtClean="0"/>
              <a:t>turystów np. jaskinie;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 smtClean="0">
                <a:solidFill>
                  <a:srgbClr val="FF0000"/>
                </a:solidFill>
              </a:rPr>
              <a:t>NIEODPOWIEDNIE OŚWIETLENIE </a:t>
            </a:r>
            <a:r>
              <a:rPr lang="pl-PL" dirty="0" smtClean="0"/>
              <a:t>- budynków, ulic, w parkach miejskich, infrastruktury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9449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6"/>
            <a:ext cx="12279086" cy="690698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90997" y="1535016"/>
            <a:ext cx="78970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pl-PL" alt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CO ROBIMY DLA NIETOPERZY</a:t>
            </a:r>
            <a:endParaRPr lang="pl-PL" sz="8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888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970912" y="37005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OCHRONA GATUNKOWA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634377" y="1236770"/>
            <a:ext cx="41356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effectLst/>
              </a:rPr>
              <a:t>W Polsce nietoperze są objęte ścisłą ochroną gatunkową.</a:t>
            </a:r>
          </a:p>
          <a:p>
            <a:endParaRPr lang="pl-PL" dirty="0"/>
          </a:p>
          <a:p>
            <a:r>
              <a:rPr lang="pl-PL" dirty="0" smtClean="0">
                <a:effectLst/>
              </a:rPr>
              <a:t>Wiele gatunków potrzebuje ochrony czynnej a więc dodatkowych działań, które zapewnią im skuteczną ochronę.</a:t>
            </a:r>
            <a:br>
              <a:rPr lang="pl-PL" dirty="0" smtClean="0">
                <a:effectLst/>
              </a:rPr>
            </a:b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pl-PL" dirty="0" smtClean="0">
                <a:effectLst/>
              </a:rPr>
              <a:t>Dodatkowo w Polsce obowiązuje zakaz fotografowania, filmowania lub obserwacji, mogących powodować ich płoszenie lub niepokojenie. </a:t>
            </a:r>
          </a:p>
          <a:p>
            <a:r>
              <a:rPr lang="pl-PL" dirty="0" smtClean="0">
                <a:effectLst/>
              </a:rPr>
              <a:t>Filmowanie i fotografowanie wymaga specjalnej zgody regionalnej </a:t>
            </a:r>
            <a:r>
              <a:rPr lang="pl-PL" dirty="0"/>
              <a:t>d</a:t>
            </a:r>
            <a:r>
              <a:rPr lang="pl-PL" dirty="0" smtClean="0">
                <a:effectLst/>
              </a:rPr>
              <a:t>yrekcji </a:t>
            </a:r>
            <a:r>
              <a:rPr lang="pl-PL" dirty="0"/>
              <a:t>o</a:t>
            </a:r>
            <a:r>
              <a:rPr lang="pl-PL" dirty="0" smtClean="0">
                <a:effectLst/>
              </a:rPr>
              <a:t>chrony </a:t>
            </a:r>
            <a:r>
              <a:rPr lang="pl-PL" dirty="0"/>
              <a:t>ś</a:t>
            </a:r>
            <a:r>
              <a:rPr lang="pl-PL" dirty="0" smtClean="0">
                <a:effectLst/>
              </a:rPr>
              <a:t>rodowiska.</a:t>
            </a:r>
            <a:endParaRPr lang="pl-PL" dirty="0">
              <a:effectLst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970912" y="6397192"/>
            <a:ext cx="4141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Nocek rudy fot. Marcin Dziubak, Nadleśnictwo Gryfino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6" y="833205"/>
            <a:ext cx="9891532" cy="55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517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6778867" y="1060539"/>
            <a:ext cx="52631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Regularny monitoring pozwala sprawdzać kondycję, liczebność nietoperzy, określić właściwy kierunek ochrony i obecny stan środowiska.</a:t>
            </a:r>
          </a:p>
          <a:p>
            <a:endParaRPr lang="pl-PL" dirty="0"/>
          </a:p>
          <a:p>
            <a:r>
              <a:rPr lang="pl-PL" dirty="0" smtClean="0"/>
              <a:t>Monitoring wykonuje się poprzez odłowy i obrączkowanie, liczenie w skrzynkach albo kryjówkach w czasie hibernacji.</a:t>
            </a:r>
          </a:p>
          <a:p>
            <a:endParaRPr lang="pl-PL" dirty="0"/>
          </a:p>
          <a:p>
            <a:r>
              <a:rPr lang="pl-PL" b="1" dirty="0" smtClean="0"/>
              <a:t>Przykład: </a:t>
            </a:r>
          </a:p>
          <a:p>
            <a:r>
              <a:rPr lang="pl-PL" dirty="0" smtClean="0"/>
              <a:t>Co roku w świdnickiej katedrze na Dolnym Śląsku odbywa się  wielkie </a:t>
            </a:r>
            <a:r>
              <a:rPr lang="pl-PL" dirty="0" smtClean="0">
                <a:effectLst/>
              </a:rPr>
              <a:t>liczenie nietoperzy. Informacje o stanie liczebnym w danym miejscu pozwala oceniać stan populacji tych lotnych ssaków.</a:t>
            </a:r>
          </a:p>
          <a:p>
            <a:endParaRPr lang="pl-PL" dirty="0"/>
          </a:p>
          <a:p>
            <a:r>
              <a:rPr lang="pl-PL" dirty="0" smtClean="0">
                <a:effectLst/>
              </a:rPr>
              <a:t>W liczeniu biorą udział naukowcy z Uniwersytetu Przyrodniczego we Wrocławiu</a:t>
            </a:r>
            <a:r>
              <a:rPr lang="pl-PL" smtClean="0">
                <a:effectLst/>
              </a:rPr>
              <a:t>, hiropterolodzy</a:t>
            </a:r>
            <a:r>
              <a:rPr lang="pl-PL" dirty="0" smtClean="0">
                <a:effectLst/>
              </a:rPr>
              <a:t>, pasjonaci oraz lokalni leśnicy.</a:t>
            </a:r>
          </a:p>
          <a:p>
            <a:endParaRPr lang="pl-PL" dirty="0" smtClean="0">
              <a:effectLst/>
            </a:endParaRPr>
          </a:p>
          <a:p>
            <a:r>
              <a:rPr lang="pl-PL" dirty="0" smtClean="0">
                <a:effectLst/>
              </a:rPr>
              <a:t>Katedra w Świdnicy jest jednym z największych znanych zimowisk karlików Polsce. </a:t>
            </a:r>
          </a:p>
          <a:p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728802" y="6401342"/>
            <a:ext cx="3563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Malwina Sokołowska, RDLP we Wrocławiu</a:t>
            </a:r>
            <a:endParaRPr lang="pl-PL" sz="14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970912" y="37005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POMAGAMY PROWADZIĆ MONITORING</a:t>
            </a:r>
            <a:endParaRPr lang="pl-PL" sz="2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36" y="962281"/>
            <a:ext cx="9177730" cy="516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1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55091"/>
            <a:ext cx="1141668" cy="114166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33600" y="455091"/>
            <a:ext cx="7897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CZY NIETOPERZE </a:t>
            </a: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 MYSZY, TYLKO </a:t>
            </a:r>
          </a:p>
          <a:p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 PRZEKSZTAŁCONYMI </a:t>
            </a: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KOŃCZYNAMI?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71" y="1409198"/>
            <a:ext cx="8600013" cy="483750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133600" y="6380889"/>
            <a:ext cx="321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Zbigniew </a:t>
            </a:r>
            <a:r>
              <a:rPr lang="pl-PL" sz="1400" dirty="0" err="1" smtClean="0"/>
              <a:t>Hudzia</a:t>
            </a:r>
            <a:r>
              <a:rPr lang="pl-PL" sz="1400" dirty="0" smtClean="0"/>
              <a:t>, Nadleśnictwo Kalisz</a:t>
            </a:r>
            <a:endParaRPr lang="pl-PL" sz="14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06" y="93604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30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13878" y="443624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ZABEZPIECZAMY NATURALNE KRYJÓWKI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456052" y="1060539"/>
            <a:ext cx="45260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Jaskinie to naturalne miejsca na zimowiska dla wielu gatunków, dlatego ich zachowanie jest szczególnie ważne.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Przykład: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Leśnicy z Nadleśnictwa Zdroje, wspólnie z RDOŚ we Wrocławiu, odtworzyli wejścia do jedynego, naturalnego zimowiska nietoperzy w Górach </a:t>
            </a:r>
            <a:r>
              <a:rPr lang="pl-PL" dirty="0" err="1" smtClean="0"/>
              <a:t>Orlickich</a:t>
            </a:r>
            <a:r>
              <a:rPr lang="pl-PL" dirty="0" smtClean="0"/>
              <a:t> w Sudetach. </a:t>
            </a:r>
          </a:p>
          <a:p>
            <a:r>
              <a:rPr lang="pl-PL" dirty="0" smtClean="0"/>
              <a:t>Kilka lat temu wejście do jaskini całkowicie się zasypało. Dzięki podjętym działaniom zostało odkopane i zabezpieczone. </a:t>
            </a:r>
          </a:p>
          <a:p>
            <a:endParaRPr lang="pl-PL" dirty="0" smtClean="0"/>
          </a:p>
          <a:p>
            <a:r>
              <a:rPr lang="pl-PL" dirty="0" smtClean="0"/>
              <a:t>Ponieważ nie wszędzie znajdują się naturalne jaskinie, czasem udaje się przystosować dla nich piwnicę, tak jak zrobili to niedawno leśnicy z Nadleśnictwa Elbląg.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728802" y="6401342"/>
            <a:ext cx="2393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arch. Nadleśnictwa Zdroje</a:t>
            </a:r>
            <a:endParaRPr lang="pl-PL" sz="14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9" y="966844"/>
            <a:ext cx="9355351" cy="52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9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970912" y="37005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WIESZAMY SPECJALNE SKRZYNKI 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798944" y="1113587"/>
            <a:ext cx="30623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effectLst/>
              </a:rPr>
              <a:t>Nietoperze chętnie korzystają ze specjalnie zaprojektowanych skrzynek, które wieszane są </a:t>
            </a:r>
          </a:p>
          <a:p>
            <a:r>
              <a:rPr lang="pl-PL" dirty="0" smtClean="0">
                <a:effectLst/>
              </a:rPr>
              <a:t>w wielu nadleśnictwa w Polsce.</a:t>
            </a:r>
            <a:br>
              <a:rPr lang="pl-PL" dirty="0" smtClean="0">
                <a:effectLst/>
              </a:rPr>
            </a:br>
            <a:r>
              <a:rPr lang="pl-PL" dirty="0" smtClean="0">
                <a:effectLst/>
              </a:rPr>
              <a:t/>
            </a:r>
            <a:br>
              <a:rPr lang="pl-PL" dirty="0" smtClean="0">
                <a:effectLst/>
              </a:rPr>
            </a:br>
            <a:r>
              <a:rPr lang="pl-PL" dirty="0" smtClean="0"/>
              <a:t>Nietoperze </a:t>
            </a:r>
            <a:r>
              <a:rPr lang="pl-PL" dirty="0" smtClean="0">
                <a:effectLst/>
              </a:rPr>
              <a:t>preferują skrzynki o różnej budowie w zależności od gatunku. </a:t>
            </a:r>
          </a:p>
          <a:p>
            <a:r>
              <a:rPr lang="pl-PL" dirty="0" smtClean="0">
                <a:effectLst/>
              </a:rPr>
              <a:t> </a:t>
            </a:r>
          </a:p>
          <a:p>
            <a:r>
              <a:rPr lang="pl-PL" dirty="0" smtClean="0"/>
              <a:t>Służą im za bezpieczne kryjówki od wiosny do jesieni.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>
                <a:effectLst/>
              </a:rPr>
              <a:t> </a:t>
            </a:r>
            <a:br>
              <a:rPr lang="pl-PL" dirty="0" smtClean="0">
                <a:effectLst/>
              </a:rPr>
            </a:br>
            <a:endParaRPr lang="pl-PL" dirty="0">
              <a:effectLst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771933" y="6149678"/>
            <a:ext cx="6583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Górne: Skrzynka </a:t>
            </a:r>
            <a:r>
              <a:rPr lang="pl-PL" sz="1400" dirty="0" err="1" smtClean="0"/>
              <a:t>szczelinowa_fot</a:t>
            </a:r>
            <a:r>
              <a:rPr lang="pl-PL" sz="1400" dirty="0" smtClean="0"/>
              <a:t>. Agnieszka Laskowska – </a:t>
            </a:r>
            <a:r>
              <a:rPr lang="pl-PL" sz="1400" dirty="0" err="1" smtClean="0"/>
              <a:t>Ginszt</a:t>
            </a:r>
            <a:r>
              <a:rPr lang="pl-PL" sz="1400" dirty="0" smtClean="0"/>
              <a:t>, Nadleśnictwo Hajnówka</a:t>
            </a:r>
            <a:endParaRPr lang="pl-PL" sz="14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912" y="1864132"/>
            <a:ext cx="7379157" cy="415077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771933" y="6419219"/>
            <a:ext cx="5065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Dolne: schron </a:t>
            </a:r>
            <a:r>
              <a:rPr lang="pl-PL" sz="1400" dirty="0" err="1" smtClean="0"/>
              <a:t>betonowy_fot</a:t>
            </a:r>
            <a:r>
              <a:rPr lang="pl-PL" sz="1400" dirty="0" smtClean="0"/>
              <a:t>. Zbigniew </a:t>
            </a:r>
            <a:r>
              <a:rPr lang="pl-PL" sz="1400" dirty="0" err="1" smtClean="0"/>
              <a:t>Hudzia</a:t>
            </a:r>
            <a:r>
              <a:rPr lang="pl-PL" sz="1400" dirty="0" smtClean="0"/>
              <a:t>, Nadleśnictwo Kalisz</a:t>
            </a:r>
            <a:endParaRPr lang="pl-PL" sz="1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8" y="920971"/>
            <a:ext cx="7284528" cy="40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77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93274" y="106432"/>
            <a:ext cx="8625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PROJEKT „CZYNNA OCHRONA MOPKA ZACHODNIEGO NA WYBRANYCH OBSZARACH LEŚNYCH W POLSCE”</a:t>
            </a:r>
            <a:endParaRPr lang="pl-PL" sz="28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9763658" y="1229267"/>
            <a:ext cx="24053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Projekt realizowany </a:t>
            </a:r>
          </a:p>
          <a:p>
            <a:r>
              <a:rPr lang="pl-PL" dirty="0" smtClean="0"/>
              <a:t>w 15 nadleśnictwach, na terenie których wykonano działania dla mopka.</a:t>
            </a:r>
          </a:p>
          <a:p>
            <a:endParaRPr lang="pl-PL" dirty="0"/>
          </a:p>
          <a:p>
            <a:r>
              <a:rPr lang="pl-PL" dirty="0" smtClean="0"/>
              <a:t>Celem </a:t>
            </a:r>
            <a:r>
              <a:rPr lang="pl-PL" dirty="0"/>
              <a:t>była poprawa warunków bytowania mopka zachodniego przez tworzenie sztucznych schronień oraz uzupełnienie stanu wiedzy o aktywności tego nietoperza </a:t>
            </a:r>
            <a:endParaRPr lang="pl-PL" dirty="0" smtClean="0"/>
          </a:p>
          <a:p>
            <a:r>
              <a:rPr lang="pl-PL" dirty="0" smtClean="0"/>
              <a:t>w lasach.</a:t>
            </a:r>
            <a:endParaRPr lang="pl-PL" dirty="0" smtClean="0">
              <a:effectLst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878" y="1229267"/>
            <a:ext cx="7754480" cy="536563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658" y="6212771"/>
            <a:ext cx="2255825" cy="5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4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970912" y="370050"/>
            <a:ext cx="8625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PROJEKT „CZYNNA OCHRONA MOPKA ZACHODNIEGO NA WYBRANYCH OBSZARACH LEŚNYCH W POLSCE”</a:t>
            </a:r>
            <a:endParaRPr lang="pl-PL" sz="28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728802" y="6401342"/>
            <a:ext cx="3792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Mateusz </a:t>
            </a:r>
            <a:r>
              <a:rPr lang="pl-PL" sz="1400" dirty="0" err="1" smtClean="0"/>
              <a:t>Majchrzyk</a:t>
            </a:r>
            <a:r>
              <a:rPr lang="pl-PL" sz="1400" dirty="0" smtClean="0"/>
              <a:t>, Nadleśnictwo Wałbrzych</a:t>
            </a:r>
            <a:endParaRPr lang="pl-PL" sz="14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9332086" y="1324157"/>
            <a:ext cx="28922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effectLst/>
              </a:rPr>
              <a:t>Główne działania </a:t>
            </a:r>
          </a:p>
          <a:p>
            <a:r>
              <a:rPr lang="pl-PL" b="1" dirty="0" smtClean="0">
                <a:effectLst/>
              </a:rPr>
              <a:t>w projekcie:</a:t>
            </a:r>
          </a:p>
          <a:p>
            <a:pPr marL="342900" indent="-342900">
              <a:buAutoNum type="alphaLcParenR"/>
            </a:pPr>
            <a:r>
              <a:rPr lang="pl-PL" dirty="0" smtClean="0"/>
              <a:t>tworzenie </a:t>
            </a:r>
            <a:r>
              <a:rPr lang="pl-PL" dirty="0"/>
              <a:t>sztucznych schronień dla </a:t>
            </a:r>
            <a:r>
              <a:rPr lang="pl-PL" dirty="0" smtClean="0"/>
              <a:t>mopka</a:t>
            </a:r>
          </a:p>
          <a:p>
            <a:pPr marL="342900" indent="-342900">
              <a:buAutoNum type="alphaLcParenR"/>
            </a:pPr>
            <a:r>
              <a:rPr lang="pl-PL" dirty="0" smtClean="0"/>
              <a:t>monitoring </a:t>
            </a:r>
            <a:r>
              <a:rPr lang="pl-PL" dirty="0"/>
              <a:t>zasiedlenia budek szczelinowych przez </a:t>
            </a:r>
            <a:r>
              <a:rPr lang="pl-PL" dirty="0" smtClean="0"/>
              <a:t>nietoperze</a:t>
            </a:r>
          </a:p>
          <a:p>
            <a:pPr marL="342900" indent="-342900">
              <a:buAutoNum type="alphaLcParenR"/>
            </a:pPr>
            <a:r>
              <a:rPr lang="pl-PL" dirty="0" smtClean="0"/>
              <a:t>monitoring </a:t>
            </a:r>
            <a:r>
              <a:rPr lang="pl-PL" dirty="0"/>
              <a:t>aktywności mopków w </a:t>
            </a:r>
            <a:r>
              <a:rPr lang="pl-PL" dirty="0" smtClean="0"/>
              <a:t>lasach</a:t>
            </a:r>
          </a:p>
          <a:p>
            <a:pPr marL="342900" indent="-342900">
              <a:buAutoNum type="alphaLcParenR"/>
            </a:pPr>
            <a:r>
              <a:rPr lang="pl-PL" dirty="0"/>
              <a:t>Przygotowanie, opublikowanie </a:t>
            </a:r>
            <a:r>
              <a:rPr lang="pl-PL" dirty="0" smtClean="0"/>
              <a:t>i </a:t>
            </a:r>
            <a:r>
              <a:rPr lang="pl-PL" dirty="0"/>
              <a:t>popularyzowanie </a:t>
            </a:r>
            <a:r>
              <a:rPr lang="pl-PL" dirty="0" smtClean="0"/>
              <a:t>„</a:t>
            </a:r>
            <a:r>
              <a:rPr lang="pl-PL" i="1" dirty="0" smtClean="0"/>
              <a:t>Poradnika czynnej ochrony mopka zachodniego</a:t>
            </a:r>
            <a:r>
              <a:rPr lang="pl-PL" dirty="0" smtClean="0"/>
              <a:t>”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932" y="6169063"/>
            <a:ext cx="2412544" cy="54005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40" y="2095551"/>
            <a:ext cx="7513568" cy="422638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3" y="1324157"/>
            <a:ext cx="7401464" cy="416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27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13878" y="246378"/>
            <a:ext cx="10131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PROJEKT „</a:t>
            </a:r>
            <a:r>
              <a:rPr lang="pl-PL" sz="2800" b="1" i="1" dirty="0"/>
              <a:t>LIFE PODKOWIEC PLUS: </a:t>
            </a:r>
            <a:r>
              <a:rPr lang="pl-PL" sz="2800" b="1" i="1" dirty="0" smtClean="0"/>
              <a:t>POWRÓT DO LASU – OCHRONA SIEDLISK ROZRODCZYCH NIETOPERZY W UJĘCIU CAŁOŚCIOWYM”</a:t>
            </a:r>
            <a:r>
              <a:rPr lang="pl-PL" sz="2800" b="1" dirty="0" smtClean="0"/>
              <a:t> </a:t>
            </a:r>
            <a:r>
              <a:rPr lang="pl-PL" sz="2800" b="1" dirty="0"/>
              <a:t>LIFE20/NAT/PL/001427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108534" y="1631373"/>
            <a:ext cx="4837032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Projekt </a:t>
            </a:r>
            <a:r>
              <a:rPr lang="pl-PL" dirty="0">
                <a:ea typeface="Calibri" panose="020F0502020204030204" pitchFamily="34" charset="0"/>
                <a:cs typeface="Arial" panose="020B0604020202020204" pitchFamily="34" charset="0"/>
              </a:rPr>
              <a:t>realizowany </a:t>
            </a:r>
            <a:r>
              <a:rPr 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w czterech krajach jednocześnie: Polce Czechach, </a:t>
            </a:r>
            <a:r>
              <a:rPr lang="pl-PL" dirty="0">
                <a:ea typeface="Calibri" panose="020F0502020204030204" pitchFamily="34" charset="0"/>
                <a:cs typeface="Arial" panose="020B0604020202020204" pitchFamily="34" charset="0"/>
              </a:rPr>
              <a:t>Rumunii i </a:t>
            </a:r>
            <a:r>
              <a:rPr 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Słowacji</a:t>
            </a:r>
          </a:p>
          <a:p>
            <a:pPr>
              <a:lnSpc>
                <a:spcPct val="115000"/>
              </a:lnSpc>
            </a:pPr>
            <a:endParaRPr lang="pl-PL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l-PL" b="1" dirty="0" smtClean="0">
                <a:ea typeface="Calibri" panose="020F0502020204030204" pitchFamily="34" charset="0"/>
                <a:cs typeface="Arial" panose="020B0604020202020204" pitchFamily="34" charset="0"/>
              </a:rPr>
              <a:t>W Polsce realizowany przez </a:t>
            </a:r>
            <a:r>
              <a:rPr lang="pl-PL" b="1" dirty="0">
                <a:ea typeface="Calibri" panose="020F0502020204030204" pitchFamily="34" charset="0"/>
                <a:cs typeface="Arial" panose="020B0604020202020204" pitchFamily="34" charset="0"/>
              </a:rPr>
              <a:t>Lasy Państwowe i Polskie Towarzystwo Przyjaciół Przyrody “pro Natura</a:t>
            </a:r>
            <a:r>
              <a:rPr lang="pl-PL" b="1" dirty="0" smtClean="0"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l-PL" dirty="0">
                <a:cs typeface="Arial" panose="020B0604020202020204" pitchFamily="34" charset="0"/>
              </a:rPr>
              <a:t>01.10.2021 – </a:t>
            </a:r>
            <a:r>
              <a:rPr lang="pl-PL" dirty="0" smtClean="0">
                <a:cs typeface="Arial" panose="020B0604020202020204" pitchFamily="34" charset="0"/>
              </a:rPr>
              <a:t>30.09.2026)</a:t>
            </a:r>
          </a:p>
          <a:p>
            <a:pPr>
              <a:lnSpc>
                <a:spcPct val="115000"/>
              </a:lnSpc>
            </a:pPr>
            <a:endParaRPr lang="pl-PL" dirty="0" smtClean="0"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l-PL" dirty="0" smtClean="0">
                <a:cs typeface="Arial" panose="020B0604020202020204" pitchFamily="34" charset="0"/>
              </a:rPr>
              <a:t>Lokalizacja na terenie nadleśnictw:</a:t>
            </a:r>
          </a:p>
          <a:p>
            <a:pPr>
              <a:lnSpc>
                <a:spcPct val="115000"/>
              </a:lnSpc>
            </a:pPr>
            <a:r>
              <a:rPr lang="pl-PL" dirty="0" smtClean="0">
                <a:cs typeface="Arial" panose="020B0604020202020204" pitchFamily="34" charset="0"/>
              </a:rPr>
              <a:t>RDLP </a:t>
            </a:r>
            <a:r>
              <a:rPr lang="pl-PL" dirty="0">
                <a:cs typeface="Arial" panose="020B0604020202020204" pitchFamily="34" charset="0"/>
              </a:rPr>
              <a:t>Katowice: Bielsko, Prudnik, Ustroń</a:t>
            </a:r>
          </a:p>
          <a:p>
            <a:r>
              <a:rPr lang="pl-PL" dirty="0" smtClean="0">
                <a:cs typeface="Arial" panose="020B0604020202020204" pitchFamily="34" charset="0"/>
              </a:rPr>
              <a:t>RDLP </a:t>
            </a:r>
            <a:r>
              <a:rPr lang="pl-PL" dirty="0">
                <a:cs typeface="Arial" panose="020B0604020202020204" pitchFamily="34" charset="0"/>
              </a:rPr>
              <a:t>Kraków: Krościenko, Limanowa, Nawojowa</a:t>
            </a:r>
          </a:p>
          <a:p>
            <a:r>
              <a:rPr lang="pl-PL" dirty="0" smtClean="0">
                <a:cs typeface="Arial" panose="020B0604020202020204" pitchFamily="34" charset="0"/>
              </a:rPr>
              <a:t>RDLP </a:t>
            </a:r>
            <a:r>
              <a:rPr lang="pl-PL" dirty="0">
                <a:cs typeface="Arial" panose="020B0604020202020204" pitchFamily="34" charset="0"/>
              </a:rPr>
              <a:t>Krosno: Baligród, Dukla, Rymanów</a:t>
            </a:r>
          </a:p>
          <a:p>
            <a:r>
              <a:rPr lang="pl-PL" dirty="0" smtClean="0">
                <a:cs typeface="Arial" panose="020B0604020202020204" pitchFamily="34" charset="0"/>
              </a:rPr>
              <a:t>RDLP </a:t>
            </a:r>
            <a:r>
              <a:rPr lang="pl-PL" dirty="0">
                <a:cs typeface="Arial" panose="020B0604020202020204" pitchFamily="34" charset="0"/>
              </a:rPr>
              <a:t>Wrocław: </a:t>
            </a:r>
            <a:r>
              <a:rPr lang="pl-PL" dirty="0" err="1">
                <a:cs typeface="Arial" panose="020B0604020202020204" pitchFamily="34" charset="0"/>
              </a:rPr>
              <a:t>Bardo</a:t>
            </a:r>
            <a:r>
              <a:rPr lang="pl-PL" dirty="0">
                <a:cs typeface="Arial" panose="020B0604020202020204" pitchFamily="34" charset="0"/>
              </a:rPr>
              <a:t> Śląskie, Zdroje</a:t>
            </a:r>
          </a:p>
          <a:p>
            <a:pPr marL="285750" indent="-285750">
              <a:lnSpc>
                <a:spcPct val="115000"/>
              </a:lnSpc>
              <a:buFontTx/>
              <a:buChar char="-"/>
            </a:pPr>
            <a:endParaRPr lang="pl-PL" dirty="0"/>
          </a:p>
          <a:p>
            <a:pPr marL="285750" indent="-285750">
              <a:lnSpc>
                <a:spcPct val="115000"/>
              </a:lnSpc>
              <a:buFontTx/>
              <a:buChar char="-"/>
            </a:pPr>
            <a:endParaRPr lang="pl-PL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Tx/>
              <a:buChar char="-"/>
            </a:pPr>
            <a:endParaRPr lang="pl-PL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65" y="6132816"/>
            <a:ext cx="3830201" cy="57630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3" y="1500284"/>
            <a:ext cx="8926731" cy="5021286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1813878" y="6423881"/>
            <a:ext cx="2953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Źródło: ulotka LIFE+ Podkowce </a:t>
            </a:r>
            <a:r>
              <a:rPr lang="pl-PL" sz="1400" dirty="0" err="1" smtClean="0"/>
              <a:t>Towers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690308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13878" y="246378"/>
            <a:ext cx="10131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PROJEKT „</a:t>
            </a:r>
            <a:r>
              <a:rPr lang="pl-PL" sz="2800" b="1" i="1" dirty="0"/>
              <a:t>LIFE PODKOWIEC PLUS: </a:t>
            </a:r>
            <a:r>
              <a:rPr lang="pl-PL" sz="2800" b="1" i="1" dirty="0" smtClean="0"/>
              <a:t>POWRÓT DO LASU – OCHRONA SIEDLISK ROZRODCZYCH NIETOPERZY W UJĘCIU CAŁOŚCIOWYM”</a:t>
            </a:r>
            <a:r>
              <a:rPr lang="pl-PL" sz="2800" b="1" dirty="0" smtClean="0"/>
              <a:t> </a:t>
            </a:r>
            <a:r>
              <a:rPr lang="pl-PL" sz="2800" b="1" dirty="0"/>
              <a:t>LIFE20/NAT/PL/001427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1813878" y="6490366"/>
            <a:ext cx="1901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Źródło: </a:t>
            </a:r>
            <a:r>
              <a:rPr lang="pl-PL" sz="1400" dirty="0" smtClean="0"/>
              <a:t>www.lasy.gov.pl</a:t>
            </a:r>
            <a:endParaRPr lang="pl-PL" sz="14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524189" y="1470378"/>
            <a:ext cx="4340372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pl-PL" dirty="0"/>
              <a:t>Głównym celem projektu jest </a:t>
            </a:r>
            <a:r>
              <a:rPr lang="pl-PL" b="1" dirty="0"/>
              <a:t>zachowanie krajowych populacji najbardziej zagrożonych gatunków nietoperzy, ze szczególnym uwzględnieniem: podkowca małego, nocka orzęsionego i nocka dużego </a:t>
            </a:r>
            <a:r>
              <a:rPr lang="pl-PL" dirty="0"/>
              <a:t>poprzez stworzenie warunków do wzrostu ich liczebności. </a:t>
            </a:r>
          </a:p>
          <a:p>
            <a:pPr marL="285750" indent="-285750">
              <a:lnSpc>
                <a:spcPct val="115000"/>
              </a:lnSpc>
              <a:buFontTx/>
              <a:buChar char="-"/>
            </a:pPr>
            <a:endParaRPr lang="pl-PL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Lasy </a:t>
            </a:r>
            <a:r>
              <a:rPr lang="pl-PL" dirty="0">
                <a:ea typeface="Calibri" panose="020F0502020204030204" pitchFamily="34" charset="0"/>
                <a:cs typeface="Arial" panose="020B0604020202020204" pitchFamily="34" charset="0"/>
              </a:rPr>
              <a:t>Państwowe i Polskie Towarzystwo Przyjaciół Przyrody “pro Natura” zbudują </a:t>
            </a:r>
            <a:r>
              <a:rPr 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infrastrukturę specjalnie zaprojektowaną dla </a:t>
            </a:r>
            <a:r>
              <a:rPr lang="pl-PL" dirty="0">
                <a:ea typeface="Calibri" panose="020F0502020204030204" pitchFamily="34" charset="0"/>
                <a:cs typeface="Arial" panose="020B0604020202020204" pitchFamily="34" charset="0"/>
              </a:rPr>
              <a:t>nietoperzy tj. schronienia przejściowe, wieże i zimowiska.</a:t>
            </a:r>
          </a:p>
          <a:p>
            <a:pPr marL="285750" indent="-285750">
              <a:lnSpc>
                <a:spcPct val="115000"/>
              </a:lnSpc>
              <a:buFontTx/>
              <a:buChar char="-"/>
            </a:pPr>
            <a:endParaRPr lang="pl-PL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Tx/>
              <a:buChar char="-"/>
            </a:pPr>
            <a:endParaRPr lang="pl-PL" b="1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65" y="6132816"/>
            <a:ext cx="3830201" cy="57630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9" y="1470378"/>
            <a:ext cx="9056576" cy="50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06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6"/>
            <a:ext cx="12279086" cy="690698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996628" y="1306497"/>
            <a:ext cx="7897091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pl-PL" alt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CO SAMI MOŻECIE ZROBIĆ DLA NIETOPERZY</a:t>
            </a:r>
            <a:endParaRPr lang="pl-PL" sz="8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940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514068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OCHRONA PRZEZ „NIE PRZESZKADZANIE”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783033" y="1323029"/>
            <a:ext cx="410416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>
                <a:solidFill>
                  <a:prstClr val="black"/>
                </a:solidFill>
                <a:latin typeface="Arial" panose="020B0604020202020204" pitchFamily="34" charset="0"/>
              </a:rPr>
              <a:t>Jaskinie</a:t>
            </a:r>
            <a:r>
              <a:rPr lang="pl-PL" altLang="pl-PL" dirty="0">
                <a:solidFill>
                  <a:prstClr val="black"/>
                </a:solidFill>
                <a:latin typeface="Arial" panose="020B0604020202020204" pitchFamily="34" charset="0"/>
              </a:rPr>
              <a:t>, sztonie i inne obiekty podziemne, </a:t>
            </a:r>
            <a:r>
              <a:rPr lang="pl-PL" altLang="pl-PL" dirty="0" smtClean="0">
                <a:solidFill>
                  <a:prstClr val="black"/>
                </a:solidFill>
                <a:latin typeface="Arial" panose="020B0604020202020204" pitchFamily="34" charset="0"/>
              </a:rPr>
              <a:t>często w </a:t>
            </a:r>
            <a:r>
              <a:rPr lang="pl-PL" altLang="pl-PL" dirty="0">
                <a:solidFill>
                  <a:prstClr val="black"/>
                </a:solidFill>
                <a:latin typeface="Arial" panose="020B0604020202020204" pitchFamily="34" charset="0"/>
              </a:rPr>
              <a:t>okresie zimowym stają się "lokalami" zajmowanymi przez nietoperze. </a:t>
            </a:r>
            <a:r>
              <a:rPr lang="pl-PL" altLang="pl-PL" dirty="0" smtClean="0">
                <a:solidFill>
                  <a:prstClr val="black"/>
                </a:solidFill>
                <a:latin typeface="Arial" panose="020B0604020202020204" pitchFamily="34" charset="0"/>
              </a:rPr>
              <a:t>Podczas </a:t>
            </a:r>
            <a:r>
              <a:rPr lang="pl-PL" altLang="pl-PL" dirty="0">
                <a:solidFill>
                  <a:prstClr val="black"/>
                </a:solidFill>
                <a:latin typeface="Arial" panose="020B0604020202020204" pitchFamily="34" charset="0"/>
              </a:rPr>
              <a:t>hibernacji temperatura nietoperza spada do temperatury </a:t>
            </a:r>
            <a:r>
              <a:rPr lang="pl-PL" altLang="pl-PL" dirty="0" smtClean="0">
                <a:solidFill>
                  <a:prstClr val="black"/>
                </a:solidFill>
                <a:latin typeface="Arial" panose="020B0604020202020204" pitchFamily="34" charset="0"/>
              </a:rPr>
              <a:t>otoczenia. Każde </a:t>
            </a:r>
            <a:r>
              <a:rPr lang="pl-PL" altLang="pl-PL" dirty="0">
                <a:solidFill>
                  <a:prstClr val="black"/>
                </a:solidFill>
                <a:latin typeface="Arial" panose="020B0604020202020204" pitchFamily="34" charset="0"/>
              </a:rPr>
              <a:t>jego przebudzenie powoduje, że musi on zużyć sporo zgromadzonej energii, której po prostu może nie starczyć do </a:t>
            </a:r>
            <a:r>
              <a:rPr lang="pl-PL" altLang="pl-PL" dirty="0" smtClean="0">
                <a:solidFill>
                  <a:prstClr val="black"/>
                </a:solidFill>
                <a:latin typeface="Arial" panose="020B0604020202020204" pitchFamily="34" charset="0"/>
              </a:rPr>
              <a:t>wiosny, co </a:t>
            </a:r>
            <a:r>
              <a:rPr lang="pl-PL" altLang="pl-PL" dirty="0">
                <a:solidFill>
                  <a:prstClr val="black"/>
                </a:solidFill>
                <a:latin typeface="Arial" panose="020B0604020202020204" pitchFamily="34" charset="0"/>
              </a:rPr>
              <a:t>niestety często się </a:t>
            </a:r>
            <a:r>
              <a:rPr lang="pl-PL" altLang="pl-PL" dirty="0" smtClean="0">
                <a:solidFill>
                  <a:prstClr val="black"/>
                </a:solidFill>
                <a:latin typeface="Arial" panose="020B0604020202020204" pitchFamily="34" charset="0"/>
              </a:rPr>
              <a:t>dzieje </a:t>
            </a:r>
            <a:r>
              <a:rPr lang="pl-PL" altLang="pl-PL" dirty="0">
                <a:solidFill>
                  <a:prstClr val="black"/>
                </a:solidFill>
                <a:latin typeface="Arial" panose="020B0604020202020204" pitchFamily="34" charset="0"/>
              </a:rPr>
              <a:t>i wtedy nietoperz </a:t>
            </a:r>
            <a:r>
              <a:rPr lang="pl-PL" altLang="pl-PL" dirty="0" smtClean="0">
                <a:solidFill>
                  <a:prstClr val="black"/>
                </a:solidFill>
                <a:latin typeface="Arial" panose="020B0604020202020204" pitchFamily="34" charset="0"/>
              </a:rPr>
              <a:t>umiera.   </a:t>
            </a:r>
            <a:r>
              <a:rPr lang="pl-PL" altLang="pl-PL" sz="900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pl-PL" altLang="pl-PL" sz="900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pl-PL" altLang="pl-PL" dirty="0">
                <a:solidFill>
                  <a:prstClr val="black"/>
                </a:solidFill>
                <a:latin typeface="Arial" panose="020B0604020202020204" pitchFamily="34" charset="0"/>
              </a:rPr>
              <a:t/>
            </a:r>
            <a:br>
              <a:rPr lang="pl-PL" altLang="pl-PL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pl-PL" altLang="pl-PL" dirty="0">
                <a:solidFill>
                  <a:srgbClr val="FF0000"/>
                </a:solidFill>
                <a:latin typeface="Arial" panose="020B0604020202020204" pitchFamily="34" charset="0"/>
              </a:rPr>
              <a:t>Zimowa penetracja zimowisk nietoperzy jest jednym z głównych czynników spadku liczebności tych </a:t>
            </a:r>
            <a:r>
              <a:rPr lang="pl-PL" altLang="pl-PL" dirty="0" smtClean="0">
                <a:solidFill>
                  <a:srgbClr val="FF0000"/>
                </a:solidFill>
                <a:latin typeface="Arial" panose="020B0604020202020204" pitchFamily="34" charset="0"/>
              </a:rPr>
              <a:t>ssaków.   </a:t>
            </a:r>
            <a:r>
              <a:rPr lang="pl-PL" altLang="pl-PL" sz="9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pl-PL" altLang="pl-PL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pl-PL" sz="1400" dirty="0">
              <a:latin typeface="Century Schoolbook" panose="02040604050505020304" pitchFamily="18" charset="0"/>
            </a:endParaRPr>
          </a:p>
          <a:p>
            <a:endParaRPr lang="pl-PL" sz="1400" dirty="0" smtClean="0">
              <a:latin typeface="Century Schoolbook" panose="02040604050505020304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37" y="1631373"/>
            <a:ext cx="5779303" cy="3827721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1728802" y="6401342"/>
            <a:ext cx="3792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Mateusz </a:t>
            </a:r>
            <a:r>
              <a:rPr lang="pl-PL" sz="1400" dirty="0" err="1" smtClean="0"/>
              <a:t>Majchrzyk</a:t>
            </a:r>
            <a:r>
              <a:rPr lang="pl-PL" sz="1400" dirty="0" smtClean="0"/>
              <a:t>, Nadleśnictwo Wałbrzych</a:t>
            </a:r>
            <a:endParaRPr lang="pl-PL" sz="1400" dirty="0"/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07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115878" y="365536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CO WIĘCEJ MOŻNA DLA NICH ZROBIĆ?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15878" y="1720840"/>
            <a:ext cx="8524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solidFill>
                  <a:prstClr val="black"/>
                </a:solidFill>
              </a:rPr>
              <a:t>Co możemy dla nich zrobić? </a:t>
            </a:r>
            <a:endParaRPr lang="pl-PL" altLang="pl-PL" b="1" dirty="0" smtClean="0">
              <a:solidFill>
                <a:prstClr val="black"/>
              </a:solidFill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l-PL" altLang="pl-PL" dirty="0" smtClean="0">
              <a:solidFill>
                <a:prstClr val="black"/>
              </a:solidFill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>
                <a:solidFill>
                  <a:prstClr val="black"/>
                </a:solidFill>
              </a:rPr>
              <a:t>wybierając </a:t>
            </a:r>
            <a:r>
              <a:rPr lang="pl-PL" altLang="pl-PL" dirty="0">
                <a:solidFill>
                  <a:srgbClr val="FF0000"/>
                </a:solidFill>
              </a:rPr>
              <a:t>oświetlenie</a:t>
            </a:r>
            <a:r>
              <a:rPr lang="pl-PL" altLang="pl-PL" dirty="0">
                <a:solidFill>
                  <a:prstClr val="black"/>
                </a:solidFill>
              </a:rPr>
              <a:t> wokół domu, wybierzmy to, </a:t>
            </a:r>
            <a:r>
              <a:rPr lang="pl-PL" altLang="pl-PL" dirty="0">
                <a:solidFill>
                  <a:srgbClr val="FF0000"/>
                </a:solidFill>
              </a:rPr>
              <a:t>które świeci w dół</a:t>
            </a:r>
            <a:r>
              <a:rPr lang="pl-PL" altLang="pl-PL" dirty="0">
                <a:solidFill>
                  <a:prstClr val="black"/>
                </a:solidFill>
              </a:rPr>
              <a:t>, by zmniejszyć zanieczyszczenia światłem (źle dobrane oświetlenie nie tylko negatywnie wpłynie na nietoperze, ale i na </a:t>
            </a:r>
            <a:r>
              <a:rPr lang="pl-PL" altLang="pl-PL" dirty="0" smtClean="0">
                <a:solidFill>
                  <a:prstClr val="black"/>
                </a:solidFill>
              </a:rPr>
              <a:t>inne organizmy)</a:t>
            </a:r>
            <a:endParaRPr lang="pl-PL" dirty="0" smtClean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prstClr val="black"/>
                </a:solidFill>
              </a:rPr>
              <a:t>planując </a:t>
            </a:r>
            <a:r>
              <a:rPr lang="pl-PL" altLang="pl-PL" dirty="0">
                <a:solidFill>
                  <a:prstClr val="black"/>
                </a:solidFill>
              </a:rPr>
              <a:t>remont budynku np. termomodernizację, w którym przebywają </a:t>
            </a:r>
            <a:r>
              <a:rPr lang="pl-PL" altLang="pl-PL" dirty="0" smtClean="0">
                <a:solidFill>
                  <a:prstClr val="black"/>
                </a:solidFill>
              </a:rPr>
              <a:t>nietoperze, </a:t>
            </a:r>
            <a:r>
              <a:rPr lang="pl-PL" altLang="pl-PL" dirty="0">
                <a:solidFill>
                  <a:srgbClr val="FF0000"/>
                </a:solidFill>
              </a:rPr>
              <a:t>wybierzmy termin, kiedy </a:t>
            </a:r>
            <a:r>
              <a:rPr lang="pl-PL" altLang="pl-PL" dirty="0" smtClean="0">
                <a:solidFill>
                  <a:srgbClr val="FF0000"/>
                </a:solidFill>
              </a:rPr>
              <a:t>nie </a:t>
            </a:r>
            <a:r>
              <a:rPr lang="pl-PL" altLang="pl-PL" dirty="0">
                <a:solidFill>
                  <a:srgbClr val="FF0000"/>
                </a:solidFill>
              </a:rPr>
              <a:t>będzie </a:t>
            </a:r>
            <a:r>
              <a:rPr lang="pl-PL" altLang="pl-PL" dirty="0" smtClean="0">
                <a:solidFill>
                  <a:srgbClr val="FF0000"/>
                </a:solidFill>
              </a:rPr>
              <a:t>nietoperzy </a:t>
            </a:r>
            <a:r>
              <a:rPr lang="pl-PL" altLang="pl-PL" dirty="0" smtClean="0">
                <a:solidFill>
                  <a:prstClr val="black"/>
                </a:solidFill>
              </a:rPr>
              <a:t>(najczęściej </a:t>
            </a:r>
            <a:r>
              <a:rPr lang="pl-PL" altLang="pl-PL" dirty="0">
                <a:solidFill>
                  <a:prstClr val="black"/>
                </a:solidFill>
              </a:rPr>
              <a:t>od kwietnia do sierpnia</a:t>
            </a:r>
            <a:r>
              <a:rPr lang="pl-PL" altLang="pl-PL" dirty="0" smtClean="0">
                <a:solidFill>
                  <a:prstClr val="black"/>
                </a:solidFill>
              </a:rPr>
              <a:t>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prstClr val="black"/>
                </a:solidFill>
              </a:rPr>
              <a:t>przy </a:t>
            </a:r>
            <a:r>
              <a:rPr lang="pl-PL" altLang="pl-PL" dirty="0">
                <a:solidFill>
                  <a:prstClr val="black"/>
                </a:solidFill>
              </a:rPr>
              <a:t>remontach strychu </a:t>
            </a:r>
            <a:r>
              <a:rPr lang="pl-PL" altLang="pl-PL" dirty="0">
                <a:solidFill>
                  <a:srgbClr val="FF0000"/>
                </a:solidFill>
              </a:rPr>
              <a:t>zachowajmy wloty </a:t>
            </a:r>
            <a:r>
              <a:rPr lang="pl-PL" altLang="pl-PL" dirty="0">
                <a:solidFill>
                  <a:prstClr val="black"/>
                </a:solidFill>
              </a:rPr>
              <a:t>dla nietoperzy, wystarczy </a:t>
            </a:r>
            <a:r>
              <a:rPr lang="pl-PL" altLang="pl-PL" dirty="0" smtClean="0">
                <a:solidFill>
                  <a:prstClr val="black"/>
                </a:solidFill>
              </a:rPr>
              <a:t>szczelinka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prstClr val="black"/>
                </a:solidFill>
              </a:rPr>
              <a:t>przy konserwacji </a:t>
            </a:r>
            <a:r>
              <a:rPr lang="pl-PL" altLang="pl-PL" dirty="0">
                <a:solidFill>
                  <a:prstClr val="black"/>
                </a:solidFill>
              </a:rPr>
              <a:t>drewna (przy budowie domu), wybierzmy </a:t>
            </a:r>
            <a:r>
              <a:rPr lang="pl-PL" altLang="pl-PL" dirty="0" smtClean="0">
                <a:solidFill>
                  <a:srgbClr val="FF0000"/>
                </a:solidFill>
              </a:rPr>
              <a:t>nietoksyczne środki</a:t>
            </a:r>
            <a:endParaRPr lang="pl-PL" altLang="pl-PL" dirty="0">
              <a:solidFill>
                <a:srgbClr val="FF0000"/>
              </a:solidFill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prstClr val="black"/>
                </a:solidFill>
              </a:rPr>
              <a:t>możemy </a:t>
            </a:r>
            <a:r>
              <a:rPr lang="pl-PL" altLang="pl-PL" dirty="0">
                <a:solidFill>
                  <a:prstClr val="black"/>
                </a:solidFill>
              </a:rPr>
              <a:t>wywiesić specjalną </a:t>
            </a:r>
            <a:r>
              <a:rPr lang="pl-PL" altLang="pl-PL" dirty="0">
                <a:solidFill>
                  <a:srgbClr val="FF0000"/>
                </a:solidFill>
              </a:rPr>
              <a:t>skrzynkę dla nietoperzy </a:t>
            </a:r>
            <a:endParaRPr lang="pl-PL" altLang="pl-PL" dirty="0" smtClean="0">
              <a:solidFill>
                <a:srgbClr val="FF0000"/>
              </a:solidFill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srgbClr val="FF0000"/>
                </a:solidFill>
              </a:rPr>
              <a:t>respektujmy tablice informacyjne </a:t>
            </a:r>
            <a:r>
              <a:rPr lang="pl-PL" altLang="pl-PL" dirty="0" smtClean="0"/>
              <a:t>o zakazie wstępu ze względu na zimujące nietoperze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srgbClr val="FF0000"/>
                </a:solidFill>
              </a:rPr>
              <a:t>nie wybudzajmy hibernujących nietoperzy</a:t>
            </a:r>
            <a:r>
              <a:rPr lang="pl-PL" altLang="pl-PL" dirty="0" smtClean="0"/>
              <a:t>, jeśli takie napotkamy</a:t>
            </a:r>
            <a:endParaRPr lang="pl-PL" altLang="pl-PL" dirty="0"/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19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115878" y="365536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CZY KAŻDY NIETOPERZ POTRZEBUJE POMOCY?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15878" y="1244392"/>
            <a:ext cx="87612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pl-PL" altLang="pl-PL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>
                <a:solidFill>
                  <a:prstClr val="black"/>
                </a:solidFill>
              </a:rPr>
              <a:t>Same dobre chęci nie wystarczą. Co roku do ośrodków rehabilitacji dzikich zwierząt trafiają setki zwierząt, które niepotrzebnie zostały wyrwane z ich naturalnego środowiska.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>
                <a:solidFill>
                  <a:prstClr val="black"/>
                </a:solidFill>
              </a:rPr>
              <a:t>Choć gotowość do niesienia pomocy jest słuszna i chwalebna, musimy pamiętać, że zwierzęta nie zawsze potrzebują naszej pomocy.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 smtClean="0">
                <a:solidFill>
                  <a:srgbClr val="FF0000"/>
                </a:solidFill>
              </a:rPr>
              <a:t>Nietoperz wymaga naszej interwencji, tylko gdy: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prstClr val="black"/>
                </a:solidFill>
              </a:rPr>
              <a:t>Jest ranny, lub miał bezpośredni kontakt z drapieżnikiem np. kotem domowym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prstClr val="black"/>
                </a:solidFill>
              </a:rPr>
              <a:t>Jest aktywny, rusza się, ale nie chce odlecieć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prstClr val="black"/>
                </a:solidFill>
              </a:rPr>
              <a:t>Wykazuje nienaturalne zachowanie, znajduje się w łatwo dostępnym, oświetlonym miejscu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pl-PL" altLang="pl-PL" dirty="0" smtClean="0">
                <a:solidFill>
                  <a:prstClr val="black"/>
                </a:solidFill>
              </a:rPr>
              <a:t>Jest młody i niezdolny do lotu</a:t>
            </a:r>
            <a:endParaRPr lang="pl-PL" alt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953088" y="6384089"/>
            <a:ext cx="4884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Źródło: „Poradnik ochrony nietoperzy”, opracowanie OTON 2017</a:t>
            </a: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13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37" y="276739"/>
            <a:ext cx="9674756" cy="7254121"/>
          </a:xfrm>
          <a:prstGeom prst="rect">
            <a:avLst/>
          </a:prstGeom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210369" y="489705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NIETOPERZE TO SSAKI</a:t>
            </a:r>
            <a:endParaRPr lang="pl-PL" sz="28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053636" y="6355165"/>
            <a:ext cx="3660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Gacek </a:t>
            </a:r>
            <a:r>
              <a:rPr lang="pl-PL" sz="1400" dirty="0" err="1"/>
              <a:t>szary_Fot</a:t>
            </a:r>
            <a:r>
              <a:rPr lang="pl-PL" sz="1400" dirty="0"/>
              <a:t>. </a:t>
            </a:r>
            <a:r>
              <a:rPr lang="pl-PL" sz="1400" dirty="0" err="1"/>
              <a:t>shutterstock_Rudmer</a:t>
            </a:r>
            <a:r>
              <a:rPr lang="pl-PL" sz="1400" dirty="0"/>
              <a:t> </a:t>
            </a:r>
            <a:r>
              <a:rPr lang="pl-PL" sz="1400" dirty="0" err="1"/>
              <a:t>Zwerver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7071831" y="1184593"/>
            <a:ext cx="71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UCHO</a:t>
            </a:r>
            <a:endParaRPr lang="pl-PL" sz="1400" dirty="0">
              <a:solidFill>
                <a:srgbClr val="FF0000"/>
              </a:solidFill>
            </a:endParaRPr>
          </a:p>
        </p:txBody>
      </p:sp>
      <p:cxnSp>
        <p:nvCxnSpPr>
          <p:cNvPr id="11" name="Łącznik prosty ze strzałką 10"/>
          <p:cNvCxnSpPr/>
          <p:nvPr/>
        </p:nvCxnSpPr>
        <p:spPr>
          <a:xfrm>
            <a:off x="7375585" y="1492370"/>
            <a:ext cx="109361" cy="5841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6891015" y="2076475"/>
            <a:ext cx="484570" cy="10290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H="1">
            <a:off x="8312989" y="1009107"/>
            <a:ext cx="304800" cy="775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H="1" flipV="1">
            <a:off x="7649593" y="4349305"/>
            <a:ext cx="585758" cy="757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 flipV="1">
            <a:off x="7484946" y="4655323"/>
            <a:ext cx="164647" cy="969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 flipH="1" flipV="1">
            <a:off x="8992439" y="3429000"/>
            <a:ext cx="585758" cy="757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H="1" flipV="1">
            <a:off x="10039894" y="2922198"/>
            <a:ext cx="585758" cy="757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 flipH="1">
            <a:off x="10332773" y="1225891"/>
            <a:ext cx="73924" cy="633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flipH="1">
            <a:off x="9335471" y="1060539"/>
            <a:ext cx="43763" cy="6567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pole tekstowe 29"/>
          <p:cNvSpPr txBox="1"/>
          <p:nvPr/>
        </p:nvSpPr>
        <p:spPr>
          <a:xfrm>
            <a:off x="8192219" y="745279"/>
            <a:ext cx="71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KCIUK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1" name="pole tekstowe 30"/>
          <p:cNvSpPr txBox="1"/>
          <p:nvPr/>
        </p:nvSpPr>
        <p:spPr>
          <a:xfrm>
            <a:off x="9029857" y="790982"/>
            <a:ext cx="71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PALEC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0083301" y="956255"/>
            <a:ext cx="71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PALEC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10304908" y="3653877"/>
            <a:ext cx="71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PALEC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4" name="pole tekstowe 33"/>
          <p:cNvSpPr txBox="1"/>
          <p:nvPr/>
        </p:nvSpPr>
        <p:spPr>
          <a:xfrm>
            <a:off x="9219763" y="4133333"/>
            <a:ext cx="71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PALEC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5" name="pole tekstowe 34"/>
          <p:cNvSpPr txBox="1"/>
          <p:nvPr/>
        </p:nvSpPr>
        <p:spPr>
          <a:xfrm>
            <a:off x="7967352" y="5053127"/>
            <a:ext cx="716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STOPA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6" name="pole tekstowe 35"/>
          <p:cNvSpPr txBox="1"/>
          <p:nvPr/>
        </p:nvSpPr>
        <p:spPr>
          <a:xfrm>
            <a:off x="7197447" y="5622664"/>
            <a:ext cx="116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PŁATEK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7" name="pole tekstowe 36"/>
          <p:cNvSpPr txBox="1"/>
          <p:nvPr/>
        </p:nvSpPr>
        <p:spPr>
          <a:xfrm>
            <a:off x="6228272" y="1818356"/>
            <a:ext cx="969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KOZIOŁEK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38" name="pole tekstowe 37"/>
          <p:cNvSpPr txBox="1"/>
          <p:nvPr/>
        </p:nvSpPr>
        <p:spPr>
          <a:xfrm>
            <a:off x="4872574" y="1338481"/>
            <a:ext cx="124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rgbClr val="FF0000"/>
                </a:solidFill>
              </a:rPr>
              <a:t>PRZEDRAMIĘ</a:t>
            </a:r>
            <a:endParaRPr lang="pl-PL" sz="1400" dirty="0">
              <a:solidFill>
                <a:srgbClr val="FF0000"/>
              </a:solidFill>
            </a:endParaRPr>
          </a:p>
        </p:txBody>
      </p:sp>
      <p:cxnSp>
        <p:nvCxnSpPr>
          <p:cNvPr id="39" name="Łącznik prosty ze strzałką 38"/>
          <p:cNvCxnSpPr/>
          <p:nvPr/>
        </p:nvCxnSpPr>
        <p:spPr>
          <a:xfrm>
            <a:off x="5605920" y="1631373"/>
            <a:ext cx="54681" cy="10428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5147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6"/>
            <a:ext cx="12279086" cy="690698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13360" y="2233756"/>
            <a:ext cx="78970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pl-PL" altLang="pl-PL" sz="8000" b="1" dirty="0" smtClean="0">
                <a:solidFill>
                  <a:schemeClr val="bg1"/>
                </a:solidFill>
                <a:latin typeface="Century Schoolbook" panose="02040604050505020304" pitchFamily="18" charset="0"/>
                <a:ea typeface="DejaVu Serif Condensed" panose="02060606050605020204" pitchFamily="18" charset="0"/>
                <a:cs typeface="Aharoni" panose="02010803020104030203" pitchFamily="2" charset="-79"/>
              </a:rPr>
              <a:t>GDY SPOTKASZ NIETOPERZA</a:t>
            </a:r>
            <a:endParaRPr lang="pl-PL" sz="80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782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311880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ZAWSZE W RĘKAWICY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312403" y="1095179"/>
            <a:ext cx="338997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solidFill>
                  <a:prstClr val="black"/>
                </a:solidFill>
              </a:rPr>
              <a:t>Jeśli kiedykolwiek będziecie </a:t>
            </a:r>
            <a:endParaRPr lang="pl-PL" altLang="pl-PL" dirty="0" smtClean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>
                <a:solidFill>
                  <a:prstClr val="black"/>
                </a:solidFill>
              </a:rPr>
              <a:t>w </a:t>
            </a:r>
            <a:r>
              <a:rPr lang="pl-PL" altLang="pl-PL" dirty="0">
                <a:solidFill>
                  <a:prstClr val="black"/>
                </a:solidFill>
              </a:rPr>
              <a:t>sytuacji, kiedy </a:t>
            </a:r>
            <a:r>
              <a:rPr lang="pl-PL" altLang="pl-PL" dirty="0" smtClean="0">
                <a:solidFill>
                  <a:prstClr val="black"/>
                </a:solidFill>
              </a:rPr>
              <a:t>trzeba będzie </a:t>
            </a:r>
            <a:r>
              <a:rPr lang="pl-PL" altLang="pl-PL" dirty="0">
                <a:solidFill>
                  <a:prstClr val="black"/>
                </a:solidFill>
              </a:rPr>
              <a:t>np. przenieść nietoperza, </a:t>
            </a:r>
            <a:r>
              <a:rPr lang="pl-PL" altLang="pl-PL" dirty="0" smtClean="0">
                <a:solidFill>
                  <a:prstClr val="black"/>
                </a:solidFill>
              </a:rPr>
              <a:t>wsadzić do pudełka, ZAWSZE </a:t>
            </a:r>
            <a:r>
              <a:rPr lang="pl-PL" altLang="pl-PL" dirty="0">
                <a:solidFill>
                  <a:prstClr val="black"/>
                </a:solidFill>
              </a:rPr>
              <a:t>róbcie to </a:t>
            </a:r>
            <a:endParaRPr lang="pl-PL" altLang="pl-PL" dirty="0" smtClean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>
                <a:solidFill>
                  <a:prstClr val="black"/>
                </a:solidFill>
              </a:rPr>
              <a:t>w </a:t>
            </a:r>
            <a:r>
              <a:rPr lang="pl-PL" altLang="pl-PL" dirty="0">
                <a:solidFill>
                  <a:prstClr val="black"/>
                </a:solidFill>
              </a:rPr>
              <a:t>rękawicy lub przez gruby materiał, by was nie skaleczył</a:t>
            </a:r>
            <a:r>
              <a:rPr lang="pl-PL" altLang="pl-PL" dirty="0" smtClean="0">
                <a:solidFill>
                  <a:prstClr val="black"/>
                </a:solidFill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>
                <a:solidFill>
                  <a:prstClr val="black"/>
                </a:solidFill>
              </a:rPr>
              <a:t>To </a:t>
            </a:r>
            <a:r>
              <a:rPr lang="pl-PL" altLang="pl-PL" dirty="0">
                <a:solidFill>
                  <a:prstClr val="black"/>
                </a:solidFill>
              </a:rPr>
              <a:t>zupełnie normalne, że będzie próbował się bronić, jak każde </a:t>
            </a:r>
            <a:r>
              <a:rPr lang="pl-PL" altLang="pl-PL" dirty="0" smtClean="0">
                <a:solidFill>
                  <a:prstClr val="black"/>
                </a:solidFill>
              </a:rPr>
              <a:t>zwierzę</a:t>
            </a:r>
            <a:r>
              <a:rPr lang="pl-PL" altLang="pl-PL" dirty="0">
                <a:solidFill>
                  <a:prstClr val="black"/>
                </a:solidFill>
              </a:rPr>
              <a:t>, </a:t>
            </a:r>
            <a:r>
              <a:rPr lang="pl-PL" altLang="pl-PL" dirty="0" smtClean="0">
                <a:solidFill>
                  <a:prstClr val="black"/>
                </a:solidFill>
              </a:rPr>
              <a:t>gdy </a:t>
            </a:r>
            <a:r>
              <a:rPr lang="pl-PL" altLang="pl-PL" dirty="0">
                <a:solidFill>
                  <a:prstClr val="black"/>
                </a:solidFill>
              </a:rPr>
              <a:t>się boi.</a:t>
            </a:r>
            <a:endParaRPr lang="pl-PL" sz="1400" dirty="0"/>
          </a:p>
          <a:p>
            <a:endParaRPr lang="pl-PL" sz="1400" dirty="0" smtClean="0"/>
          </a:p>
        </p:txBody>
      </p:sp>
      <p:sp>
        <p:nvSpPr>
          <p:cNvPr id="16" name="pole tekstowe 15"/>
          <p:cNvSpPr txBox="1"/>
          <p:nvPr/>
        </p:nvSpPr>
        <p:spPr>
          <a:xfrm>
            <a:off x="1728802" y="6401342"/>
            <a:ext cx="3032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Fot. Żaneta </a:t>
            </a:r>
            <a:r>
              <a:rPr lang="pl-PL" sz="1400" dirty="0" err="1" smtClean="0"/>
              <a:t>Judzewicz</a:t>
            </a:r>
            <a:r>
              <a:rPr lang="pl-PL" sz="1400" dirty="0" smtClean="0"/>
              <a:t>, Lasy Państwowe</a:t>
            </a:r>
            <a:endParaRPr lang="pl-PL" sz="14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9" y="909219"/>
            <a:ext cx="9594237" cy="539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65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CO ZROBIĆ JAK ZNAJDZIESZ NIETOPERZA NA ZIEMI?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500086" y="1060539"/>
            <a:ext cx="338997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>
                <a:solidFill>
                  <a:prstClr val="black"/>
                </a:solidFill>
              </a:rPr>
              <a:t>1. Przygotuj pudełko, z otworami, dostępem do powietrza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prstClr val="black"/>
                </a:solidFill>
              </a:rPr>
              <a:t>2. Na dnie połóż czystą szmatkę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prstClr val="black"/>
                </a:solidFill>
              </a:rPr>
              <a:t>3. Załóż ochronną rękawicę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prstClr val="black"/>
                </a:solidFill>
              </a:rPr>
              <a:t>4. Bardzo delikatnie umieść nietoperza w pudełku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prstClr val="black"/>
                </a:solidFill>
              </a:rPr>
              <a:t>5. Wstaw mu płytki pojemniczek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prstClr val="black"/>
                </a:solidFill>
              </a:rPr>
              <a:t>z czystą wodą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dirty="0">
              <a:solidFill>
                <a:prstClr val="black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dirty="0" smtClean="0">
                <a:solidFill>
                  <a:prstClr val="black"/>
                </a:solidFill>
              </a:rPr>
              <a:t>6. Skontaktuj się z ekspertami od nietoperzy</a:t>
            </a:r>
            <a:endParaRPr lang="pl-PL" dirty="0"/>
          </a:p>
          <a:p>
            <a:endParaRPr lang="pl-PL" sz="1400" dirty="0" smtClean="0"/>
          </a:p>
        </p:txBody>
      </p:sp>
      <p:sp>
        <p:nvSpPr>
          <p:cNvPr id="10" name="pole tekstowe 9"/>
          <p:cNvSpPr txBox="1"/>
          <p:nvPr/>
        </p:nvSpPr>
        <p:spPr>
          <a:xfrm>
            <a:off x="1813878" y="6334780"/>
            <a:ext cx="652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Źródło: </a:t>
            </a:r>
            <a:r>
              <a:rPr lang="pl-PL" sz="1400" i="1" dirty="0"/>
              <a:t>„Poradnik ochrony nietoperzy” </a:t>
            </a:r>
            <a:r>
              <a:rPr lang="pl-PL" sz="1400" dirty="0">
                <a:hlinkClick r:id="rId4"/>
              </a:rPr>
              <a:t>www.nietoperze.pl</a:t>
            </a:r>
            <a:r>
              <a:rPr lang="pl-PL" sz="1400" dirty="0" smtClean="0"/>
              <a:t>, rys</a:t>
            </a:r>
            <a:r>
              <a:rPr lang="pl-PL" sz="1400" dirty="0"/>
              <a:t>. Milena Molenda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4737" y="942551"/>
            <a:ext cx="6301303" cy="50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96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01" y="974387"/>
            <a:ext cx="7009445" cy="5105543"/>
          </a:xfrm>
          <a:prstGeom prst="rect">
            <a:avLst/>
          </a:prstGeom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CO ZROBIĆ JAK WLECI DO MIESZKANIA?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234582" y="1464830"/>
            <a:ext cx="33899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altLang="pl-PL" dirty="0" smtClean="0">
                <a:solidFill>
                  <a:prstClr val="black"/>
                </a:solidFill>
              </a:rPr>
              <a:t>Zamknij drzwi do pokoju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 smtClean="0">
                <a:solidFill>
                  <a:prstClr val="black"/>
                </a:solidFill>
              </a:rPr>
              <a:t>Otwórz szeroko okno, odsłoń firanki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 smtClean="0">
                <a:solidFill>
                  <a:prstClr val="black"/>
                </a:solidFill>
              </a:rPr>
              <a:t>Zgaś światło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 smtClean="0">
                <a:solidFill>
                  <a:prstClr val="black"/>
                </a:solidFill>
              </a:rPr>
              <a:t>Poczekaj cierpliwie, aż odnajdzie drogę i sam wyleci</a:t>
            </a:r>
            <a:endParaRPr lang="pl-PL" dirty="0"/>
          </a:p>
          <a:p>
            <a:endParaRPr lang="pl-PL" sz="1400" dirty="0" smtClean="0"/>
          </a:p>
        </p:txBody>
      </p:sp>
      <p:sp>
        <p:nvSpPr>
          <p:cNvPr id="10" name="pole tekstowe 9"/>
          <p:cNvSpPr txBox="1"/>
          <p:nvPr/>
        </p:nvSpPr>
        <p:spPr>
          <a:xfrm>
            <a:off x="1864737" y="6274882"/>
            <a:ext cx="5975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Źródło: </a:t>
            </a:r>
            <a:r>
              <a:rPr lang="pl-PL" sz="1400" i="1" dirty="0"/>
              <a:t>„Poradnik ochrony nietoperzy” </a:t>
            </a:r>
            <a:r>
              <a:rPr lang="pl-PL" sz="1400" dirty="0">
                <a:hlinkClick r:id="rId5"/>
              </a:rPr>
              <a:t>www.nietoperze.pl</a:t>
            </a:r>
            <a:r>
              <a:rPr lang="pl-PL" sz="1400" dirty="0"/>
              <a:t>, rys. Milena Molenda</a:t>
            </a:r>
          </a:p>
        </p:txBody>
      </p:sp>
    </p:spTree>
    <p:extLst>
      <p:ext uri="{BB962C8B-B14F-4D97-AF65-F5344CB8AC3E}">
        <p14:creationId xmlns:p14="http://schemas.microsoft.com/office/powerpoint/2010/main" val="21388818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313813"/>
            <a:ext cx="975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CO ZROBIĆ GDY JEST PRZYCZEPIONY I NIE CHCE ODLECIEĆ?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8264096" y="1118681"/>
            <a:ext cx="362343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altLang="pl-PL" dirty="0" smtClean="0">
                <a:solidFill>
                  <a:prstClr val="black"/>
                </a:solidFill>
              </a:rPr>
              <a:t>Zamknij drzwi do pokoju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 smtClean="0">
                <a:solidFill>
                  <a:prstClr val="black"/>
                </a:solidFill>
              </a:rPr>
              <a:t>Otwórz szeroko okno, odsłoń firanki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 smtClean="0">
                <a:solidFill>
                  <a:prstClr val="black"/>
                </a:solidFill>
              </a:rPr>
              <a:t>Przygotuj pudełko i tekturkę większą niż wielkość pudełka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 smtClean="0">
                <a:solidFill>
                  <a:prstClr val="black"/>
                </a:solidFill>
              </a:rPr>
              <a:t>Załóż rękawiczki ochronne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 smtClean="0">
                <a:solidFill>
                  <a:prstClr val="black"/>
                </a:solidFill>
              </a:rPr>
              <a:t>Przykryj pudełkiem nietoperza      i bardzo delikatnie i powoli wsuń pod pudełko tekturę, zamykając nietoperza wewnątrz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dirty="0" smtClean="0">
                <a:solidFill>
                  <a:prstClr val="black"/>
                </a:solidFill>
              </a:rPr>
              <a:t>Wynieś pudełko na zewnątrz        i wypuść zwierzę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 smtClean="0">
              <a:solidFill>
                <a:prstClr val="black"/>
              </a:solidFill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dirty="0"/>
          </a:p>
          <a:p>
            <a:endParaRPr lang="pl-PL" sz="1400" dirty="0" smtClean="0"/>
          </a:p>
        </p:txBody>
      </p:sp>
      <p:sp>
        <p:nvSpPr>
          <p:cNvPr id="10" name="pole tekstowe 9"/>
          <p:cNvSpPr txBox="1"/>
          <p:nvPr/>
        </p:nvSpPr>
        <p:spPr>
          <a:xfrm>
            <a:off x="1864737" y="6274882"/>
            <a:ext cx="5975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Źródło: </a:t>
            </a:r>
            <a:r>
              <a:rPr lang="pl-PL" sz="1400" i="1" dirty="0"/>
              <a:t>„Poradnik ochrony nietoperzy” </a:t>
            </a:r>
            <a:r>
              <a:rPr lang="pl-PL" sz="1400" dirty="0">
                <a:hlinkClick r:id="rId4"/>
              </a:rPr>
              <a:t>www.nietoperze.pl</a:t>
            </a:r>
            <a:r>
              <a:rPr lang="pl-PL" sz="1400" dirty="0"/>
              <a:t>, rys. Milena Molenda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252" y="1118681"/>
            <a:ext cx="6340329" cy="51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705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864737" y="313813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KOGO POINFORMOWAĆ?</a:t>
            </a:r>
            <a:endParaRPr lang="pl-PL" sz="2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245456" y="1060539"/>
            <a:ext cx="438041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Polskie Towarzystwo Przyjaciół „pro Natura”</a:t>
            </a:r>
          </a:p>
          <a:p>
            <a:r>
              <a:rPr lang="pl-PL" sz="1600" dirty="0"/>
              <a:t>      ul. Podwale 75, 50-449 Wrocław</a:t>
            </a:r>
          </a:p>
          <a:p>
            <a:r>
              <a:rPr lang="pl-PL" sz="1600" dirty="0"/>
              <a:t>      kontakt: R</a:t>
            </a:r>
            <a:r>
              <a:rPr lang="pl-PL" sz="1600" dirty="0" smtClean="0"/>
              <a:t>afał </a:t>
            </a:r>
            <a:r>
              <a:rPr lang="pl-PL" sz="1600" dirty="0"/>
              <a:t>Szkudlarek</a:t>
            </a:r>
          </a:p>
          <a:p>
            <a:r>
              <a:rPr lang="pl-PL" sz="1600" dirty="0"/>
              <a:t>      e-mail: </a:t>
            </a:r>
            <a:r>
              <a:rPr lang="pl-PL" sz="1600" dirty="0" smtClean="0">
                <a:hlinkClick r:id="rId4"/>
              </a:rPr>
              <a:t>nietoperze@eko.wroc.pl</a:t>
            </a:r>
            <a:endParaRPr lang="pl-PL" sz="1600" dirty="0" smtClean="0"/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Katedra Urządzania Lasu</a:t>
            </a:r>
          </a:p>
          <a:p>
            <a:r>
              <a:rPr lang="pl-PL" sz="1600" b="1" dirty="0"/>
              <a:t>      Uniwersytet Przyrodniczy w Poznaniu</a:t>
            </a:r>
          </a:p>
          <a:p>
            <a:r>
              <a:rPr lang="pl-PL" sz="1600" dirty="0"/>
              <a:t>      ul. Wojska Polskiego 28, 60-637 Poznań</a:t>
            </a:r>
          </a:p>
          <a:p>
            <a:r>
              <a:rPr lang="pl-PL" sz="1600" dirty="0"/>
              <a:t>      kontakt: Andrzej Węgiel</a:t>
            </a:r>
          </a:p>
          <a:p>
            <a:r>
              <a:rPr lang="pl-PL" sz="1600" dirty="0"/>
              <a:t>      e-mail: </a:t>
            </a:r>
            <a:r>
              <a:rPr lang="pl-PL" sz="1600" dirty="0">
                <a:hlinkClick r:id="rId5"/>
              </a:rPr>
              <a:t>wegiel@up.poznan.pl</a:t>
            </a:r>
            <a:endParaRPr lang="pl-PL" sz="1600" dirty="0"/>
          </a:p>
          <a:p>
            <a:endParaRPr lang="pl-PL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/>
              <a:t>Ogólnopolskie Towarzystwo Ochrony Nietoperzy</a:t>
            </a:r>
          </a:p>
          <a:p>
            <a:r>
              <a:rPr lang="pl-PL" sz="1600" dirty="0" smtClean="0"/>
              <a:t>      ul. Wojska Polskiego 28, 60-637 Poznań</a:t>
            </a:r>
          </a:p>
          <a:p>
            <a:r>
              <a:rPr lang="pl-PL" sz="1600" dirty="0" smtClean="0"/>
              <a:t>      kontakt: Maciej </a:t>
            </a:r>
            <a:r>
              <a:rPr lang="pl-PL" sz="1600" dirty="0" err="1" smtClean="0"/>
              <a:t>Fuszara</a:t>
            </a:r>
            <a:endParaRPr lang="pl-PL" sz="1600" dirty="0" smtClean="0"/>
          </a:p>
          <a:p>
            <a:r>
              <a:rPr lang="pl-PL" sz="1600" dirty="0" smtClean="0"/>
              <a:t>      e-mail: </a:t>
            </a:r>
            <a:r>
              <a:rPr lang="pl-PL" sz="1600" dirty="0" smtClean="0">
                <a:hlinkClick r:id="rId6"/>
              </a:rPr>
              <a:t>oton@op.pl</a:t>
            </a:r>
            <a:endParaRPr lang="pl-PL" sz="1600" dirty="0" smtClean="0"/>
          </a:p>
          <a:p>
            <a:endParaRPr lang="pl-P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/>
              <a:t>Towarzystwo Przyrodnicze „Bocian”</a:t>
            </a:r>
          </a:p>
          <a:p>
            <a:r>
              <a:rPr lang="pl-PL" sz="1600" dirty="0" smtClean="0"/>
              <a:t>      ul. Radomska 22/32, 02-323 Warszawa</a:t>
            </a:r>
          </a:p>
          <a:p>
            <a:r>
              <a:rPr lang="pl-PL" sz="1600" dirty="0" smtClean="0"/>
              <a:t>      kontakt: Marek Kowalski</a:t>
            </a:r>
          </a:p>
          <a:p>
            <a:r>
              <a:rPr lang="pl-PL" sz="1600" dirty="0" smtClean="0"/>
              <a:t>      e-mail: </a:t>
            </a:r>
            <a:r>
              <a:rPr lang="pl-PL" sz="1600" dirty="0" smtClean="0">
                <a:hlinkClick r:id="rId7"/>
              </a:rPr>
              <a:t>biuro@bocian.pl</a:t>
            </a:r>
            <a:endParaRPr lang="pl-PL" sz="1600" dirty="0" smtClean="0"/>
          </a:p>
          <a:p>
            <a:endParaRPr lang="pl-PL" sz="1600" dirty="0" smtClean="0"/>
          </a:p>
          <a:p>
            <a:endParaRPr lang="pl-PL" sz="1600" dirty="0" smtClean="0"/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704026" y="68317"/>
            <a:ext cx="4868092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/>
              <a:t>Polskie </a:t>
            </a:r>
            <a:r>
              <a:rPr lang="pl-PL" sz="1600" b="1" dirty="0"/>
              <a:t>Towarzystwo Ochrony Przyrody „Salamandra”</a:t>
            </a:r>
          </a:p>
          <a:p>
            <a:r>
              <a:rPr lang="pl-PL" sz="1600" dirty="0"/>
              <a:t>      ul. Stolarska 7/3, 60-788 Poznań</a:t>
            </a:r>
          </a:p>
          <a:p>
            <a:r>
              <a:rPr lang="pl-PL" sz="1600" dirty="0"/>
              <a:t>      kontakt: Radek Jaros</a:t>
            </a:r>
          </a:p>
          <a:p>
            <a:r>
              <a:rPr lang="pl-PL" sz="1600" dirty="0"/>
              <a:t>      e-mail: </a:t>
            </a:r>
            <a:r>
              <a:rPr lang="pl-PL" sz="1600" dirty="0">
                <a:hlinkClick r:id="rId8"/>
              </a:rPr>
              <a:t>biuro@salamandra.org.pl</a:t>
            </a:r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/>
              <a:t>Centrum Dziedzictwa Przyrody Górnego Śląska</a:t>
            </a:r>
          </a:p>
          <a:p>
            <a:r>
              <a:rPr lang="pl-PL" sz="1600" dirty="0" smtClean="0"/>
              <a:t>      ul. Św. Huberta 35, 40-543 Katowice</a:t>
            </a:r>
          </a:p>
          <a:p>
            <a:r>
              <a:rPr lang="pl-PL" sz="1600" dirty="0" smtClean="0"/>
              <a:t>      kontakt: Agnieszka Wower</a:t>
            </a:r>
          </a:p>
          <a:p>
            <a:r>
              <a:rPr lang="pl-PL" sz="1600" dirty="0" smtClean="0"/>
              <a:t>      e-mail: </a:t>
            </a:r>
            <a:r>
              <a:rPr lang="pl-PL" sz="1600" dirty="0" smtClean="0">
                <a:hlinkClick r:id="rId9"/>
              </a:rPr>
              <a:t>cdpgs@cdgps.Katowice.pl</a:t>
            </a:r>
            <a:endParaRPr lang="pl-PL" sz="1600" dirty="0" smtClean="0"/>
          </a:p>
          <a:p>
            <a:endParaRPr lang="pl-P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/>
              <a:t>Sekcja </a:t>
            </a:r>
            <a:r>
              <a:rPr lang="pl-PL" sz="1600" b="1" dirty="0" err="1" smtClean="0"/>
              <a:t>Teriologiczna</a:t>
            </a:r>
            <a:r>
              <a:rPr lang="pl-PL" sz="1600" b="1" dirty="0" smtClean="0"/>
              <a:t> Koła Leśników</a:t>
            </a:r>
          </a:p>
          <a:p>
            <a:r>
              <a:rPr lang="pl-PL" sz="1600" b="1" dirty="0" smtClean="0"/>
              <a:t>      Wydział Leśny Uniwersytet Przyrodniczy w Poznaniu</a:t>
            </a:r>
          </a:p>
          <a:p>
            <a:r>
              <a:rPr lang="pl-PL" sz="1600" dirty="0" smtClean="0"/>
              <a:t>       ul. Wojska Polskiego 28, 60-637 Poznań</a:t>
            </a:r>
          </a:p>
          <a:p>
            <a:r>
              <a:rPr lang="pl-PL" sz="1600" dirty="0" smtClean="0"/>
              <a:t>       kontakt: Witold Grzywiński</a:t>
            </a:r>
          </a:p>
          <a:p>
            <a:r>
              <a:rPr lang="pl-PL" sz="1600" dirty="0" smtClean="0"/>
              <a:t>       e-mail: </a:t>
            </a:r>
            <a:r>
              <a:rPr lang="pl-PL" sz="1600" dirty="0" smtClean="0">
                <a:hlinkClick r:id="rId10"/>
              </a:rPr>
              <a:t>witold.grzywiński@up.poznan.pl</a:t>
            </a:r>
            <a:endParaRPr lang="pl-PL" sz="1600" dirty="0" smtClean="0"/>
          </a:p>
          <a:p>
            <a:endParaRPr lang="pl-P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 smtClean="0"/>
              <a:t>Zakład Zoologii, Wydział Nauk o Zwierzętach Szkoła Główna Gospodarstwa Wiejskiego</a:t>
            </a:r>
          </a:p>
          <a:p>
            <a:r>
              <a:rPr lang="pl-PL" sz="1600" dirty="0" smtClean="0"/>
              <a:t>      ul. Ciszewskiego 8, 02-786 Warszawa</a:t>
            </a:r>
          </a:p>
          <a:p>
            <a:r>
              <a:rPr lang="pl-PL" sz="1600" dirty="0" smtClean="0"/>
              <a:t>      kontakt: Grzegorz Lesiński</a:t>
            </a:r>
          </a:p>
          <a:p>
            <a:r>
              <a:rPr lang="pl-PL" sz="1600" dirty="0" smtClean="0"/>
              <a:t>       e-mail: </a:t>
            </a:r>
            <a:r>
              <a:rPr lang="pl-PL" sz="1600" dirty="0" smtClean="0">
                <a:hlinkClick r:id="rId11"/>
              </a:rPr>
              <a:t>grzegorz_lesinski@sggw.pl</a:t>
            </a:r>
            <a:endParaRPr lang="pl-PL" sz="1600" dirty="0" smtClean="0"/>
          </a:p>
          <a:p>
            <a:endParaRPr lang="pl-P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/>
              <a:t>Stowarzyszenie dla Natury „Wilk”</a:t>
            </a:r>
          </a:p>
          <a:p>
            <a:r>
              <a:rPr lang="pl-PL" sz="1600" dirty="0"/>
              <a:t>      ul. Górska 69, 43-376 </a:t>
            </a:r>
            <a:r>
              <a:rPr lang="pl-PL" sz="1600" dirty="0" err="1"/>
              <a:t>Grodziszka</a:t>
            </a:r>
            <a:endParaRPr lang="pl-PL" sz="1600" dirty="0"/>
          </a:p>
          <a:p>
            <a:r>
              <a:rPr lang="pl-PL" sz="1600" dirty="0"/>
              <a:t>      kontakt: Robert W. </a:t>
            </a:r>
            <a:r>
              <a:rPr lang="pl-PL" sz="1600" dirty="0" err="1"/>
              <a:t>Mysłajek</a:t>
            </a:r>
            <a:endParaRPr lang="pl-PL" sz="1600" dirty="0"/>
          </a:p>
          <a:p>
            <a:r>
              <a:rPr lang="pl-PL" sz="1600" dirty="0"/>
              <a:t>      e-mail: </a:t>
            </a:r>
            <a:r>
              <a:rPr lang="pl-PL" sz="1600" u="sng" dirty="0">
                <a:solidFill>
                  <a:schemeClr val="accent1">
                    <a:lumMod val="75000"/>
                  </a:schemeClr>
                </a:solidFill>
              </a:rPr>
              <a:t>rwm@wolf.most.org.pl</a:t>
            </a:r>
          </a:p>
          <a:p>
            <a:endParaRPr lang="pl-PL" sz="1600" dirty="0" smtClean="0"/>
          </a:p>
          <a:p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97664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86" cy="690698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4" y="746802"/>
            <a:ext cx="10403449" cy="464379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685774" y="5390600"/>
            <a:ext cx="6426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dirty="0" smtClean="0">
                <a:solidFill>
                  <a:schemeClr val="bg1"/>
                </a:solidFill>
              </a:rPr>
              <a:t>DZIĘKUJEMY!</a:t>
            </a:r>
            <a:endParaRPr lang="pl-PL" sz="66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522515"/>
            <a:ext cx="1133447" cy="1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52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23" y="455091"/>
            <a:ext cx="10058400" cy="5953991"/>
          </a:xfrm>
          <a:prstGeom prst="rect">
            <a:avLst/>
          </a:prstGeom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55091"/>
            <a:ext cx="1141668" cy="114166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33600" y="455091"/>
            <a:ext cx="789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CZY NIETOPERZE </a:t>
            </a: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WPLĄTUJĄ SIĘ WE </a:t>
            </a: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WŁOSY? 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43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23" y="455091"/>
            <a:ext cx="10058400" cy="5953991"/>
          </a:xfrm>
          <a:prstGeom prst="rect">
            <a:avLst/>
          </a:prstGeom>
        </p:spPr>
      </p:pic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55091"/>
            <a:ext cx="1141668" cy="114166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133600" y="455091"/>
            <a:ext cx="789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CZY NIETOPERZE </a:t>
            </a: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WPLĄTUJĄ SIĘ WE </a:t>
            </a:r>
            <a:r>
              <a:rPr lang="pl-PL" altLang="pl-P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WŁOSY? </a:t>
            </a:r>
            <a:endParaRPr lang="pl-P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64" y="721366"/>
            <a:ext cx="10111494" cy="568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2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2115878" y="537319"/>
            <a:ext cx="86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ECHOLOKACJA</a:t>
            </a:r>
            <a:endParaRPr lang="pl-PL" sz="28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13435" y="4477109"/>
            <a:ext cx="9491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Podobnie jak sonary podwodne lub delfiny </a:t>
            </a:r>
            <a:r>
              <a:rPr lang="pl-PL" b="1" dirty="0" smtClean="0"/>
              <a:t>nietoperze wytwarzają krótkotrwałe dźwięki, </a:t>
            </a:r>
          </a:p>
          <a:p>
            <a:r>
              <a:rPr lang="pl-PL" dirty="0" smtClean="0"/>
              <a:t>o wysokiej częstotliwości 18-120kHz (ludzkie ucho słyszy 20Hz-20kHz), </a:t>
            </a:r>
            <a:r>
              <a:rPr lang="pl-PL" dirty="0"/>
              <a:t>a następnie </a:t>
            </a:r>
            <a:r>
              <a:rPr lang="pl-PL" dirty="0" smtClean="0"/>
              <a:t>odbierają fale odbite </a:t>
            </a:r>
            <a:r>
              <a:rPr lang="pl-PL" dirty="0"/>
              <a:t>od napotkanych przez ten dźwięk </a:t>
            </a:r>
            <a:r>
              <a:rPr lang="pl-PL" dirty="0" smtClean="0"/>
              <a:t>przeszkód. Na </a:t>
            </a:r>
            <a:r>
              <a:rPr lang="pl-PL" dirty="0"/>
              <a:t>podstawie kierunku, czasu powrotu, natężenia powracającego dźwięku, </a:t>
            </a:r>
            <a:r>
              <a:rPr lang="pl-PL" dirty="0" smtClean="0"/>
              <a:t>określają </a:t>
            </a:r>
            <a:r>
              <a:rPr lang="pl-PL" b="1" dirty="0"/>
              <a:t>kierunek, odległość i wielkość </a:t>
            </a:r>
            <a:r>
              <a:rPr lang="pl-PL" b="1" dirty="0" smtClean="0"/>
              <a:t>przeszkody</a:t>
            </a:r>
            <a:r>
              <a:rPr lang="pl-PL" dirty="0" smtClean="0"/>
              <a:t>. Dodatkowo są w </a:t>
            </a:r>
            <a:r>
              <a:rPr lang="pl-PL" dirty="0"/>
              <a:t>stanie określić </a:t>
            </a:r>
            <a:r>
              <a:rPr lang="pl-PL" b="1" dirty="0" smtClean="0"/>
              <a:t>prędkość </a:t>
            </a:r>
            <a:r>
              <a:rPr lang="pl-PL" b="1" dirty="0"/>
              <a:t>poruszającego się </a:t>
            </a:r>
            <a:r>
              <a:rPr lang="pl-PL" b="1" dirty="0" smtClean="0"/>
              <a:t>obiektu.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113435" y="6346538"/>
            <a:ext cx="3055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Echolokacja_Fot.Sutterstock_Panaiotidi</a:t>
            </a:r>
            <a:endParaRPr lang="pl-PL" sz="14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61" y="-1813599"/>
            <a:ext cx="11183481" cy="62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1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hemat blokowy: proces 1"/>
          <p:cNvSpPr/>
          <p:nvPr/>
        </p:nvSpPr>
        <p:spPr>
          <a:xfrm>
            <a:off x="0" y="0"/>
            <a:ext cx="1589809" cy="6858000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" y="489705"/>
            <a:ext cx="1141668" cy="114166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080040" y="537319"/>
            <a:ext cx="880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800" b="1" dirty="0" smtClean="0"/>
              <a:t>CZY NIETOPERZE </a:t>
            </a:r>
            <a:r>
              <a:rPr lang="pl-PL" altLang="pl-PL" sz="2800" b="1" dirty="0" smtClean="0"/>
              <a:t>ŚPIĄ GŁOWĄ W </a:t>
            </a:r>
            <a:r>
              <a:rPr lang="pl-PL" altLang="pl-PL" sz="2800" b="1" dirty="0" smtClean="0"/>
              <a:t>DÓŁ?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83" y="1631373"/>
            <a:ext cx="8792389" cy="494571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 rot="21275009">
            <a:off x="2630353" y="4192522"/>
            <a:ext cx="191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CO ON ROBI?</a:t>
            </a:r>
            <a:endParaRPr lang="pl-PL" sz="2800" dirty="0"/>
          </a:p>
        </p:txBody>
      </p:sp>
      <p:sp>
        <p:nvSpPr>
          <p:cNvPr id="8" name="pole tekstowe 7"/>
          <p:cNvSpPr txBox="1"/>
          <p:nvPr/>
        </p:nvSpPr>
        <p:spPr>
          <a:xfrm rot="866757">
            <a:off x="9431260" y="4116097"/>
            <a:ext cx="161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ZEMDLAŁ</a:t>
            </a:r>
            <a:endParaRPr lang="pl-PL" sz="2800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85441" y="2985653"/>
            <a:ext cx="3284428" cy="14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7996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A890D47B4F9944BE81BFA24173F6BA" ma:contentTypeVersion="1" ma:contentTypeDescription="Utwórz nowy dokument." ma:contentTypeScope="" ma:versionID="261f7b351e3b2e14f627302025769fb4">
  <xsd:schema xmlns:xsd="http://www.w3.org/2001/XMLSchema" xmlns:xs="http://www.w3.org/2001/XMLSchema" xmlns:p="http://schemas.microsoft.com/office/2006/metadata/properties" xmlns:ns2="b8ad9e2a-f15e-4cea-99fc-a9767dfa5810" targetNamespace="http://schemas.microsoft.com/office/2006/metadata/properties" ma:root="true" ma:fieldsID="3d5eadea69c8e130c53f6f5c1535ad33" ns2:_="">
    <xsd:import namespace="b8ad9e2a-f15e-4cea-99fc-a9767dfa5810"/>
    <xsd:element name="properties">
      <xsd:complexType>
        <xsd:sequence>
          <xsd:element name="documentManagement">
            <xsd:complexType>
              <xsd:all>
                <xsd:element ref="ns2:Tag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d9e2a-f15e-4cea-99fc-a9767dfa5810" elementFormDefault="qualified">
    <xsd:import namespace="http://schemas.microsoft.com/office/2006/documentManagement/types"/>
    <xsd:import namespace="http://schemas.microsoft.com/office/infopath/2007/PartnerControls"/>
    <xsd:element name="Tagi" ma:index="8" nillable="true" ma:displayName="Tagi" ma:internalName="Tagi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i xmlns="b8ad9e2a-f15e-4cea-99fc-a9767dfa5810" xsi:nil="true"/>
  </documentManagement>
</p:properties>
</file>

<file path=customXml/itemProps1.xml><?xml version="1.0" encoding="utf-8"?>
<ds:datastoreItem xmlns:ds="http://schemas.openxmlformats.org/officeDocument/2006/customXml" ds:itemID="{B1E3B9F7-CC98-4D80-9506-7234BAAEE43F}"/>
</file>

<file path=customXml/itemProps2.xml><?xml version="1.0" encoding="utf-8"?>
<ds:datastoreItem xmlns:ds="http://schemas.openxmlformats.org/officeDocument/2006/customXml" ds:itemID="{5FDABC13-DAD0-49F7-8177-167C87C8FB0C}"/>
</file>

<file path=customXml/itemProps3.xml><?xml version="1.0" encoding="utf-8"?>
<ds:datastoreItem xmlns:ds="http://schemas.openxmlformats.org/officeDocument/2006/customXml" ds:itemID="{37BEECC4-3BB6-4EA7-8F1A-D80F5180618C}"/>
</file>

<file path=docProps/app.xml><?xml version="1.0" encoding="utf-8"?>
<Properties xmlns="http://schemas.openxmlformats.org/officeDocument/2006/extended-properties" xmlns:vt="http://schemas.openxmlformats.org/officeDocument/2006/docPropsVTypes">
  <TotalTime>12609</TotalTime>
  <Words>2924</Words>
  <Application>Microsoft Office PowerPoint</Application>
  <PresentationFormat>Panoramiczny</PresentationFormat>
  <Paragraphs>424</Paragraphs>
  <Slides>56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64" baseType="lpstr">
      <vt:lpstr>Aharoni</vt:lpstr>
      <vt:lpstr>Arial</vt:lpstr>
      <vt:lpstr>Calibri</vt:lpstr>
      <vt:lpstr>Calibri Light</vt:lpstr>
      <vt:lpstr>Century Schoolbook</vt:lpstr>
      <vt:lpstr>DejaVu Serif Condensed</vt:lpstr>
      <vt:lpstr>Lucida Fax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Stępińska</dc:creator>
  <cp:lastModifiedBy>Magdalena Stępińska</cp:lastModifiedBy>
  <cp:revision>120</cp:revision>
  <dcterms:created xsi:type="dcterms:W3CDTF">2024-07-27T15:35:57Z</dcterms:created>
  <dcterms:modified xsi:type="dcterms:W3CDTF">2024-08-22T11:29:13Z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0x0101001BA890D47B4F9944BE81BFA24173F6BA</vt:lpwstr>
  </property>
</Properties>
</file>